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56"/>
  </p:notesMasterIdLst>
  <p:sldIdLst>
    <p:sldId id="2271" r:id="rId3"/>
    <p:sldId id="2324" r:id="rId4"/>
    <p:sldId id="2588" r:id="rId5"/>
    <p:sldId id="2557" r:id="rId6"/>
    <p:sldId id="2597" r:id="rId7"/>
    <p:sldId id="2596" r:id="rId8"/>
    <p:sldId id="2598" r:id="rId9"/>
    <p:sldId id="2599" r:id="rId10"/>
    <p:sldId id="2600" r:id="rId11"/>
    <p:sldId id="2059" r:id="rId12"/>
    <p:sldId id="2607" r:id="rId13"/>
    <p:sldId id="2608" r:id="rId14"/>
    <p:sldId id="2609" r:id="rId15"/>
    <p:sldId id="2610" r:id="rId16"/>
    <p:sldId id="2606" r:id="rId17"/>
    <p:sldId id="2611" r:id="rId18"/>
    <p:sldId id="2612" r:id="rId19"/>
    <p:sldId id="2603" r:id="rId20"/>
    <p:sldId id="2613" r:id="rId21"/>
    <p:sldId id="2614" r:id="rId22"/>
    <p:sldId id="2601" r:id="rId23"/>
    <p:sldId id="2615" r:id="rId24"/>
    <p:sldId id="2617" r:id="rId25"/>
    <p:sldId id="2618" r:id="rId26"/>
    <p:sldId id="2616" r:id="rId27"/>
    <p:sldId id="2619" r:id="rId28"/>
    <p:sldId id="2622" r:id="rId29"/>
    <p:sldId id="2623" r:id="rId30"/>
    <p:sldId id="2527" r:id="rId31"/>
    <p:sldId id="2624" r:id="rId32"/>
    <p:sldId id="2625" r:id="rId33"/>
    <p:sldId id="2626" r:id="rId34"/>
    <p:sldId id="2627" r:id="rId35"/>
    <p:sldId id="2628" r:id="rId36"/>
    <p:sldId id="2629" r:id="rId37"/>
    <p:sldId id="2630" r:id="rId38"/>
    <p:sldId id="2631" r:id="rId39"/>
    <p:sldId id="2565" r:id="rId40"/>
    <p:sldId id="2632" r:id="rId41"/>
    <p:sldId id="2633" r:id="rId42"/>
    <p:sldId id="2634" r:id="rId43"/>
    <p:sldId id="2635" r:id="rId44"/>
    <p:sldId id="1986" r:id="rId45"/>
    <p:sldId id="2578" r:id="rId46"/>
    <p:sldId id="2636" r:id="rId47"/>
    <p:sldId id="2637" r:id="rId48"/>
    <p:sldId id="2638" r:id="rId49"/>
    <p:sldId id="2639" r:id="rId50"/>
    <p:sldId id="2640" r:id="rId51"/>
    <p:sldId id="2641" r:id="rId52"/>
    <p:sldId id="2642" r:id="rId53"/>
    <p:sldId id="1948" r:id="rId54"/>
    <p:sldId id="1894" r:id="rId55"/>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5E6FF"/>
    <a:srgbClr val="DDF0FF"/>
    <a:srgbClr val="007FDE"/>
    <a:srgbClr val="2F07D7"/>
    <a:srgbClr val="C00000"/>
    <a:srgbClr val="0083E6"/>
    <a:srgbClr val="960000"/>
    <a:srgbClr val="F1E061"/>
    <a:srgbClr val="F4B75E"/>
    <a:srgbClr val="CC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08" autoAdjust="0"/>
    <p:restoredTop sz="95394" autoAdjust="0"/>
  </p:normalViewPr>
  <p:slideViewPr>
    <p:cSldViewPr>
      <p:cViewPr varScale="1">
        <p:scale>
          <a:sx n="97" d="100"/>
          <a:sy n="97" d="100"/>
        </p:scale>
        <p:origin x="-1293"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3" d="100"/>
          <a:sy n="83" d="100"/>
        </p:scale>
        <p:origin x="-3241" y="-84"/>
      </p:cViewPr>
      <p:guideLst>
        <p:guide orient="horz" pos="2957"/>
        <p:guide pos="2237"/>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F468478F-85AB-4F2F-9836-360E2A3B8D3A}" type="datetimeFigureOut">
              <a:rPr lang="en-US" smtClean="0"/>
              <a:pPr/>
              <a:t>11/1/2023</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069C13DB-1E66-41C6-A5A3-6652159ABCB2}" type="slidenum">
              <a:rPr lang="en-US" smtClean="0"/>
              <a:pPr/>
              <a:t>‹#›</a:t>
            </a:fld>
            <a:endParaRPr lang="en-US"/>
          </a:p>
        </p:txBody>
      </p:sp>
    </p:spTree>
    <p:extLst>
      <p:ext uri="{BB962C8B-B14F-4D97-AF65-F5344CB8AC3E}">
        <p14:creationId xmlns:p14="http://schemas.microsoft.com/office/powerpoint/2010/main" xmlns="" val="148513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extLst>
      <p:ext uri="{BB962C8B-B14F-4D97-AF65-F5344CB8AC3E}">
        <p14:creationId xmlns:p14="http://schemas.microsoft.com/office/powerpoint/2010/main" xmlns="" val="2903387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871666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736648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69549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4263672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984438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19800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742978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735537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551914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448496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779357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9562168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0874031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8624188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6036902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5617437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3919553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4712505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41361331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9988442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174002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1540150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8892342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8382231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0790226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1691119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5898326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2391275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6088980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3675303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6352944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693057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5621562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3983693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6075768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1514666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4693724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4118371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6853991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5823096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41170234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50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6023718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51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307019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5828673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53</a:t>
            </a:fld>
            <a:endParaRPr lang="en-US">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xmlns="" val="1475754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483273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782184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641144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893129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11/1/2023</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11/1/2023</a:t>
            </a:fld>
            <a:endParaRPr lang="en-US">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11/1/2023</a:t>
            </a:fld>
            <a:endParaRPr lang="en-US">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11/1/2023</a:t>
            </a:fld>
            <a:endParaRPr lang="en-US">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11/1/2023</a:t>
            </a:fld>
            <a:endParaRPr lang="en-US">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11/1/2023</a:t>
            </a:fld>
            <a:endParaRPr lang="en-US">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11/1/2023</a:t>
            </a:fld>
            <a:endParaRPr lang="en-US">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11/1/2023</a:t>
            </a:fld>
            <a:endParaRPr lang="en-US">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11/1/2023</a:t>
            </a:fld>
            <a:endParaRPr lang="en-US">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11/1/2023</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11/1/2023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11/1/2023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11/1/2023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11/1/2023</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11/1/2023</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11/1/2023</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11/1/2023</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11/1/2023</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a:p>
        </p:txBody>
      </p:sp>
      <p:sp>
        <p:nvSpPr>
          <p:cNvPr id="7" name="Date Placeholder 6"/>
          <p:cNvSpPr>
            <a:spLocks noGrp="1"/>
          </p:cNvSpPr>
          <p:nvPr>
            <p:ph type="dt" sz="half" idx="10"/>
          </p:nvPr>
        </p:nvSpPr>
        <p:spPr/>
        <p:txBody>
          <a:bodyPr/>
          <a:lstStyle/>
          <a:p>
            <a:fld id="{0804793A-1E92-424A-BFA1-CF8C55CC78BE}"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11/1/2023</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11/1/2023</a:t>
            </a:fld>
            <a:endParaRPr lang="en-US">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 Corinthians 10:23-33 - Lakeview Church"/>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p:spPr>
      </p:pic>
      <p:sp>
        <p:nvSpPr>
          <p:cNvPr id="7" name="Rectangle 6"/>
          <p:cNvSpPr/>
          <p:nvPr/>
        </p:nvSpPr>
        <p:spPr>
          <a:xfrm>
            <a:off x="304800" y="5064437"/>
            <a:ext cx="8534400" cy="1323439"/>
          </a:xfrm>
          <a:prstGeom prst="rect">
            <a:avLst/>
          </a:prstGeom>
        </p:spPr>
        <p:txBody>
          <a:bodyPr wrap="square">
            <a:spAutoFit/>
          </a:bodyPr>
          <a:lstStyle/>
          <a:p>
            <a:pPr algn="ctr"/>
            <a:r>
              <a:rPr lang="en-US" sz="4000" b="1" dirty="0">
                <a:ln w="12700">
                  <a:solidFill>
                    <a:srgbClr val="002060"/>
                  </a:solidFill>
                </a:ln>
                <a:solidFill>
                  <a:schemeClr val="accent1">
                    <a:lumMod val="75000"/>
                  </a:schemeClr>
                </a:solidFill>
                <a:effectLst>
                  <a:outerShdw blurRad="63500" dist="63500" dir="2700000" algn="tl">
                    <a:srgbClr val="000000">
                      <a:alpha val="45000"/>
                    </a:srgbClr>
                  </a:outerShdw>
                </a:effectLst>
                <a:latin typeface="Britannic Bold" pitchFamily="34" charset="0"/>
              </a:rPr>
              <a:t> </a:t>
            </a:r>
            <a:r>
              <a:rPr lang="en-US" sz="40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Week  </a:t>
            </a:r>
            <a:r>
              <a:rPr lang="en-US" sz="40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69</a:t>
            </a:r>
          </a:p>
          <a:p>
            <a:pPr algn="ctr"/>
            <a:r>
              <a:rPr lang="en-US" sz="40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01 November 2023</a:t>
            </a:r>
            <a:endParaRPr lang="en-US" sz="40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
        <p:nvSpPr>
          <p:cNvPr id="9" name="TextBox 8"/>
          <p:cNvSpPr txBox="1"/>
          <p:nvPr/>
        </p:nvSpPr>
        <p:spPr>
          <a:xfrm>
            <a:off x="609599" y="4267200"/>
            <a:ext cx="8095129" cy="553998"/>
          </a:xfrm>
          <a:prstGeom prst="rect">
            <a:avLst/>
          </a:prstGeom>
          <a:noFill/>
        </p:spPr>
        <p:txBody>
          <a:bodyPr wrap="square" rtlCol="0">
            <a:spAutoFit/>
          </a:bodyPr>
          <a:lstStyle/>
          <a:p>
            <a:pPr algn="ctr"/>
            <a:r>
              <a:rPr lang="en-US" sz="3000" b="1" dirty="0" smtClean="0">
                <a:ln w="10160">
                  <a:solidFill>
                    <a:schemeClr val="accent5"/>
                  </a:solidFill>
                  <a:prstDash val="solid"/>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 Answer to Charismatic Confusion</a:t>
            </a:r>
            <a:endParaRPr lang="en-US" sz="3000" b="1" dirty="0">
              <a:ln w="10160">
                <a:solidFill>
                  <a:schemeClr val="accent5"/>
                </a:solidFill>
                <a:prstDash val="solid"/>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 name="Rectangle 5"/>
          <p:cNvSpPr/>
          <p:nvPr/>
        </p:nvSpPr>
        <p:spPr>
          <a:xfrm>
            <a:off x="322729" y="609600"/>
            <a:ext cx="8382000" cy="677108"/>
          </a:xfrm>
          <a:prstGeom prst="rect">
            <a:avLst/>
          </a:prstGeom>
          <a:effectLst>
            <a:innerShdw blurRad="63500" dist="63500" dir="13500000">
              <a:schemeClr val="bg1">
                <a:alpha val="50000"/>
              </a:schemeClr>
            </a:innerShdw>
          </a:effectLst>
        </p:spPr>
        <p:txBody>
          <a:bodyPr wrap="square">
            <a:spAutoFit/>
          </a:bodyPr>
          <a:lstStyle/>
          <a:p>
            <a:pPr algn="ctr"/>
            <a:r>
              <a:rPr lang="en-US" sz="38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Ordering Church and Worship</a:t>
            </a:r>
            <a:endParaRPr lang="en-US" sz="38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Tree>
    <p:extLst>
      <p:ext uri="{BB962C8B-B14F-4D97-AF65-F5344CB8AC3E}">
        <p14:creationId xmlns:p14="http://schemas.microsoft.com/office/powerpoint/2010/main" xmlns="" val="38311756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0999" y="1097429"/>
            <a:ext cx="8458201" cy="1015663"/>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400" b="1" baseline="30000" dirty="0" smtClean="0">
                <a:effectLst>
                  <a:outerShdw blurRad="38100" dist="38100" dir="2700000" algn="tl">
                    <a:srgbClr val="000000">
                      <a:alpha val="43137"/>
                    </a:srgbClr>
                  </a:outerShdw>
                </a:effectLst>
                <a:latin typeface="Georgia" panose="02040502050405020303" pitchFamily="18" charset="0"/>
              </a:rPr>
              <a:t>1</a:t>
            </a:r>
            <a:r>
              <a:rPr lang="en-US" sz="2400" i="1" dirty="0" smtClean="0">
                <a:latin typeface="Georgia" panose="02040502050405020303" pitchFamily="18" charset="0"/>
              </a:rPr>
              <a:t>Pursue love, and desire spiritual gifts, but especially that you may prophesy. </a:t>
            </a:r>
            <a:r>
              <a:rPr lang="en-US" sz="2300" i="1" dirty="0" smtClean="0">
                <a:latin typeface="Georgia" panose="02040502050405020303" pitchFamily="18" charset="0"/>
              </a:rPr>
              <a:t> </a:t>
            </a:r>
            <a:endParaRPr lang="en-US" sz="2300" i="1" dirty="0">
              <a:latin typeface="Georgia" panose="02040502050405020303" pitchFamily="18" charset="0"/>
            </a:endParaRPr>
          </a:p>
        </p:txBody>
      </p:sp>
      <p:sp>
        <p:nvSpPr>
          <p:cNvPr id="6" name="Title 1"/>
          <p:cNvSpPr>
            <a:spLocks noGrp="1"/>
          </p:cNvSpPr>
          <p:nvPr>
            <p:ph type="title"/>
          </p:nvPr>
        </p:nvSpPr>
        <p:spPr>
          <a:xfrm>
            <a:off x="313765" y="152400"/>
            <a:ext cx="8601635"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14:1</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9913788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114300"/>
            <a:ext cx="876300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14:1</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1" y="1066800"/>
            <a:ext cx="8610600" cy="461664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As Paul transitioning from the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Love chapter</a:t>
            </a:r>
            <a:r>
              <a:rPr lang="en-US" sz="2400" b="1" i="1" dirty="0" smtClean="0">
                <a:latin typeface="Cambria" pitchFamily="18" charset="0"/>
              </a:rPr>
              <a:t>,”</a:t>
            </a:r>
            <a:r>
              <a:rPr lang="en-US" sz="2400" b="1" dirty="0" smtClean="0">
                <a:latin typeface="Cambria" pitchFamily="18" charset="0"/>
              </a:rPr>
              <a:t> he applies the standard of selfless, other-centered (</a:t>
            </a:r>
            <a:r>
              <a:rPr lang="en-US" sz="2400" b="1" i="1" dirty="0" smtClean="0">
                <a:effectLst>
                  <a:outerShdw blurRad="38100" dist="38100" dir="2700000" algn="tl">
                    <a:srgbClr val="000000">
                      <a:alpha val="43137"/>
                    </a:srgbClr>
                  </a:outerShdw>
                </a:effectLst>
                <a:latin typeface="Cambria" pitchFamily="18" charset="0"/>
              </a:rPr>
              <a:t>agape</a:t>
            </a:r>
            <a:r>
              <a:rPr lang="en-US" sz="2400" b="1" dirty="0" smtClean="0">
                <a:latin typeface="Cambria" pitchFamily="18" charset="0"/>
              </a:rPr>
              <a:t>) love to the Corinthians extreme and erroneous practice of spiritual gifts. </a:t>
            </a:r>
          </a:p>
          <a:p>
            <a:pPr indent="457200">
              <a:spcAft>
                <a:spcPts val="1200"/>
              </a:spcAft>
            </a:pPr>
            <a:r>
              <a:rPr lang="en-US" sz="2400" b="1" dirty="0" smtClean="0">
                <a:latin typeface="Cambria" pitchFamily="18" charset="0"/>
              </a:rPr>
              <a:t>The one thing in the church meant to reflect deference for one another was spiritual gifts. </a:t>
            </a:r>
            <a:endParaRPr lang="en-US" sz="2400" b="1" dirty="0" smtClean="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itchFamily="18" charset="0"/>
              </a:rPr>
              <a:t>Yet, the very things that had been given to promote edification, mutual support, and unity in the church had become a point of major contention. </a:t>
            </a:r>
          </a:p>
          <a:p>
            <a:pPr indent="457200">
              <a:spcAft>
                <a:spcPts val="1200"/>
              </a:spcAft>
            </a:pPr>
            <a:r>
              <a:rPr lang="en-US" sz="2400" b="1" dirty="0" smtClean="0">
                <a:latin typeface="Cambria" pitchFamily="18" charset="0"/>
              </a:rPr>
              <a:t>That is why in verse</a:t>
            </a:r>
            <a:r>
              <a:rPr lang="en-US" sz="2400" b="1" dirty="0" smtClean="0">
                <a:effectLst>
                  <a:outerShdw blurRad="38100" dist="38100" dir="2700000" algn="tl">
                    <a:srgbClr val="000000">
                      <a:alpha val="43137"/>
                    </a:srgbClr>
                  </a:outerShdw>
                </a:effectLst>
                <a:latin typeface="Cambria" pitchFamily="18" charset="0"/>
              </a:rPr>
              <a:t> 1</a:t>
            </a:r>
            <a:r>
              <a:rPr lang="en-US" sz="2400" b="1" dirty="0" smtClean="0">
                <a:latin typeface="Cambria" pitchFamily="18" charset="0"/>
              </a:rPr>
              <a:t>, Paul narrows the full weight of chapter 13 into a sharp, pointed command: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Pursue love</a:t>
            </a:r>
            <a:r>
              <a:rPr lang="en-US" sz="2400" b="1" i="1" dirty="0" smtClean="0">
                <a:latin typeface="Cambria" pitchFamily="18" charset="0"/>
              </a:rPr>
              <a:t>.”</a:t>
            </a:r>
          </a:p>
        </p:txBody>
      </p:sp>
    </p:spTree>
    <p:extLst>
      <p:ext uri="{BB962C8B-B14F-4D97-AF65-F5344CB8AC3E}">
        <p14:creationId xmlns:p14="http://schemas.microsoft.com/office/powerpoint/2010/main" xmlns="" val="217731386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114300"/>
            <a:ext cx="876300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14:1</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66700" y="1066800"/>
            <a:ext cx="8686799" cy="550920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this command, the verb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to pursue</a:t>
            </a:r>
            <a:r>
              <a:rPr lang="en-US" sz="2400" b="1" i="1" dirty="0" smtClean="0">
                <a:latin typeface="Cambria" pitchFamily="18" charset="0"/>
              </a:rPr>
              <a:t>”</a:t>
            </a:r>
            <a:r>
              <a:rPr lang="en-US" sz="2400" b="1" dirty="0" smtClean="0">
                <a:latin typeface="Cambria" pitchFamily="18" charset="0"/>
              </a:rPr>
              <a:t> indicates an all-out, go-for-broke chase, as if pursuing a notorious criminal or tracking down deadly prey.  </a:t>
            </a:r>
          </a:p>
          <a:p>
            <a:pPr indent="457200">
              <a:spcAft>
                <a:spcPts val="1200"/>
              </a:spcAft>
            </a:pPr>
            <a:r>
              <a:rPr lang="en-US" sz="2400" b="1" dirty="0" smtClean="0">
                <a:latin typeface="Cambria" pitchFamily="18" charset="0"/>
              </a:rPr>
              <a:t>With this die-hard pursuit of self-sacrificial love, we should see a proper prioritizing of those activities that most directly and quickly achieve that goal. </a:t>
            </a:r>
            <a:endParaRPr lang="en-US" sz="2400" b="1" dirty="0" smtClean="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itchFamily="18" charset="0"/>
              </a:rPr>
              <a:t>Additionally, Paul says that among the spiritual gifts that are properly desired, the gift of prophecy should be held as paramount above all other gifts (</a:t>
            </a:r>
            <a:r>
              <a:rPr lang="en-US" sz="2400" b="1" dirty="0" smtClean="0">
                <a:effectLst>
                  <a:outerShdw blurRad="38100" dist="38100" dir="2700000" algn="tl">
                    <a:srgbClr val="000000">
                      <a:alpha val="43137"/>
                    </a:srgbClr>
                  </a:outerShdw>
                </a:effectLst>
                <a:latin typeface="Cambria" pitchFamily="18" charset="0"/>
              </a:rPr>
              <a:t>14:1</a:t>
            </a:r>
            <a:r>
              <a:rPr lang="en-US" sz="2400" b="1" dirty="0" smtClean="0">
                <a:latin typeface="Cambria" pitchFamily="18" charset="0"/>
              </a:rPr>
              <a:t>). </a:t>
            </a:r>
          </a:p>
          <a:p>
            <a:pPr indent="457200">
              <a:spcAft>
                <a:spcPts val="1200"/>
              </a:spcAft>
            </a:pPr>
            <a:r>
              <a:rPr lang="en-US" sz="2400" b="1" dirty="0" smtClean="0">
                <a:latin typeface="Cambria" pitchFamily="18" charset="0"/>
              </a:rPr>
              <a:t>However, in our modern society we tend to think of prophecy as predicting the future, but prophecy is not always predictive.  </a:t>
            </a:r>
          </a:p>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True prophecy, </a:t>
            </a:r>
            <a:r>
              <a:rPr lang="en-US" sz="2400" b="1" dirty="0" smtClean="0">
                <a:latin typeface="Cambria" pitchFamily="18" charset="0"/>
              </a:rPr>
              <a:t>is always a direct word from God. </a:t>
            </a:r>
          </a:p>
        </p:txBody>
      </p:sp>
    </p:spTree>
    <p:extLst>
      <p:ext uri="{BB962C8B-B14F-4D97-AF65-F5344CB8AC3E}">
        <p14:creationId xmlns:p14="http://schemas.microsoft.com/office/powerpoint/2010/main" xmlns="" val="174230868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114300"/>
            <a:ext cx="876300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14:1</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66700" y="1066800"/>
            <a:ext cx="8686799" cy="572464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Before the Scriptures were complete, God’s inspired, authoritative message was communicated to God’s people in the church through the words of recognized </a:t>
            </a:r>
            <a:r>
              <a:rPr lang="en-US" sz="2400" b="1" dirty="0" smtClean="0">
                <a:effectLst>
                  <a:outerShdw blurRad="38100" dist="38100" dir="2700000" algn="tl">
                    <a:srgbClr val="000000">
                      <a:alpha val="43137"/>
                    </a:srgbClr>
                  </a:outerShdw>
                </a:effectLst>
                <a:latin typeface="Cambria" pitchFamily="18" charset="0"/>
              </a:rPr>
              <a:t>prophets</a:t>
            </a:r>
            <a:r>
              <a:rPr lang="en-US" sz="2400" b="1" dirty="0" smtClean="0">
                <a:latin typeface="Cambria" pitchFamily="18" charset="0"/>
              </a:rPr>
              <a:t>. </a:t>
            </a:r>
          </a:p>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Swindoll says </a:t>
            </a:r>
            <a:r>
              <a:rPr lang="en-US" sz="2400" b="1" dirty="0" smtClean="0">
                <a:effectLst>
                  <a:outerShdw blurRad="38100" dist="38100" dir="2700000" algn="tl">
                    <a:srgbClr val="000000">
                      <a:alpha val="43137"/>
                    </a:srgbClr>
                  </a:outerShdw>
                </a:effectLst>
                <a:latin typeface="Cambria" pitchFamily="18" charset="0"/>
              </a:rPr>
              <a:t>…</a:t>
            </a:r>
            <a:r>
              <a:rPr lang="en-US" sz="2400" b="1" dirty="0" smtClean="0">
                <a:latin typeface="Cambria" pitchFamily="18" charset="0"/>
              </a:rPr>
              <a:t> these authentic prophets, had to have       </a:t>
            </a:r>
            <a:r>
              <a:rPr lang="en-US" sz="2400" b="1" i="1" dirty="0" smtClean="0">
                <a:latin typeface="Cambria" pitchFamily="18" charset="0"/>
              </a:rPr>
              <a:t>“a message from God in the form of a special revelation </a:t>
            </a:r>
            <a:r>
              <a:rPr lang="en-US" sz="2400" b="1" i="1" dirty="0" smtClean="0">
                <a:effectLst>
                  <a:outerShdw blurRad="38100" dist="38100" dir="2700000" algn="tl">
                    <a:srgbClr val="000000">
                      <a:alpha val="43137"/>
                    </a:srgbClr>
                  </a:outerShdw>
                </a:effectLst>
                <a:latin typeface="Cambria" pitchFamily="18" charset="0"/>
              </a:rPr>
              <a:t>. . . </a:t>
            </a:r>
            <a:r>
              <a:rPr lang="en-US" sz="2400" b="1" i="1" dirty="0" smtClean="0">
                <a:latin typeface="Cambria" pitchFamily="18" charset="0"/>
              </a:rPr>
              <a:t>guidance regarding its declaration, so that it would be given forth accurately, and the message itself had to have the authority of God.”</a:t>
            </a:r>
            <a:endParaRPr lang="en-US" sz="2400" b="1" i="1" dirty="0" smtClean="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itchFamily="18" charset="0"/>
              </a:rPr>
              <a:t>Before the New Testament was complete, the </a:t>
            </a:r>
            <a:r>
              <a:rPr lang="en-US" sz="2400" b="1" i="1" dirty="0" smtClean="0">
                <a:effectLst>
                  <a:outerShdw blurRad="38100" dist="38100" dir="2700000" algn="tl">
                    <a:srgbClr val="000000">
                      <a:alpha val="43137"/>
                    </a:srgbClr>
                  </a:outerShdw>
                </a:effectLst>
                <a:latin typeface="Cambria" pitchFamily="18" charset="0"/>
              </a:rPr>
              <a:t>prophets</a:t>
            </a:r>
            <a:r>
              <a:rPr lang="en-US" sz="2400" b="1" dirty="0" smtClean="0">
                <a:latin typeface="Cambria" pitchFamily="18" charset="0"/>
              </a:rPr>
              <a:t> together with the </a:t>
            </a:r>
            <a:r>
              <a:rPr lang="en-US" sz="2400" b="1" i="1" dirty="0" smtClean="0">
                <a:effectLst>
                  <a:outerShdw blurRad="38100" dist="38100" dir="2700000" algn="tl">
                    <a:srgbClr val="000000">
                      <a:alpha val="43137"/>
                    </a:srgbClr>
                  </a:outerShdw>
                </a:effectLst>
                <a:latin typeface="Cambria" pitchFamily="18" charset="0"/>
              </a:rPr>
              <a:t>apostles</a:t>
            </a:r>
            <a:r>
              <a:rPr lang="en-US" sz="2400" b="1" dirty="0" smtClean="0">
                <a:latin typeface="Cambria" pitchFamily="18" charset="0"/>
              </a:rPr>
              <a:t>, formed the foundational ministries of the church of the first century (</a:t>
            </a:r>
            <a:r>
              <a:rPr lang="en-US" sz="2400" b="1" dirty="0" smtClean="0">
                <a:effectLst>
                  <a:outerShdw blurRad="38100" dist="38100" dir="2700000" algn="tl">
                    <a:srgbClr val="000000">
                      <a:alpha val="43137"/>
                    </a:srgbClr>
                  </a:outerShdw>
                </a:effectLst>
                <a:latin typeface="Cambria" pitchFamily="18" charset="0"/>
              </a:rPr>
              <a:t>Eph. 2:20</a:t>
            </a:r>
            <a:r>
              <a:rPr lang="en-US" sz="2400" b="1" dirty="0" smtClean="0">
                <a:latin typeface="Cambria" pitchFamily="18" charset="0"/>
              </a:rPr>
              <a:t>). </a:t>
            </a:r>
          </a:p>
          <a:p>
            <a:pPr indent="457200">
              <a:tabLst>
                <a:tab pos="457200" algn="l"/>
              </a:tabLst>
            </a:pPr>
            <a:r>
              <a:rPr lang="en-US" sz="2400" b="1" dirty="0" smtClean="0">
                <a:latin typeface="Cambria" panose="02040503050406030204" pitchFamily="18" charset="0"/>
                <a:ea typeface="Cambria" panose="02040503050406030204" pitchFamily="18" charset="0"/>
              </a:rPr>
              <a:t>Today, since the </a:t>
            </a:r>
            <a:r>
              <a:rPr lang="en-US" sz="2400" b="1" dirty="0">
                <a:latin typeface="Cambria" panose="02040503050406030204" pitchFamily="18" charset="0"/>
                <a:ea typeface="Cambria" panose="02040503050406030204" pitchFamily="18" charset="0"/>
              </a:rPr>
              <a:t>Bible contains the authoritative, prophetic teachings of the </a:t>
            </a:r>
            <a:r>
              <a:rPr lang="en-US" sz="2400" b="1" u="sng" dirty="0">
                <a:latin typeface="Cambria" panose="02040503050406030204" pitchFamily="18" charset="0"/>
                <a:ea typeface="Cambria" panose="02040503050406030204" pitchFamily="18" charset="0"/>
              </a:rPr>
              <a:t>apostles</a:t>
            </a:r>
            <a:r>
              <a:rPr lang="en-US" sz="2400" b="1" dirty="0">
                <a:latin typeface="Cambria" panose="02040503050406030204" pitchFamily="18" charset="0"/>
                <a:ea typeface="Cambria" panose="02040503050406030204" pitchFamily="18" charset="0"/>
              </a:rPr>
              <a:t> and </a:t>
            </a:r>
            <a:r>
              <a:rPr lang="en-US" sz="2400" b="1" u="sng" dirty="0" smtClean="0">
                <a:latin typeface="Cambria" panose="02040503050406030204" pitchFamily="18" charset="0"/>
                <a:ea typeface="Cambria" panose="02040503050406030204" pitchFamily="18" charset="0"/>
              </a:rPr>
              <a:t>prophets</a:t>
            </a:r>
            <a:r>
              <a:rPr lang="en-US" sz="2400" b="1" dirty="0" smtClean="0">
                <a:latin typeface="Cambria" panose="02040503050406030204" pitchFamily="18" charset="0"/>
                <a:ea typeface="Cambria" panose="02040503050406030204" pitchFamily="18" charset="0"/>
              </a:rPr>
              <a:t>, the ministry of the apostles </a:t>
            </a:r>
            <a:r>
              <a:rPr lang="en-US" sz="2400" b="1" dirty="0">
                <a:latin typeface="Cambria" panose="02040503050406030204" pitchFamily="18" charset="0"/>
                <a:ea typeface="Cambria" panose="02040503050406030204" pitchFamily="18" charset="0"/>
              </a:rPr>
              <a:t>and prophets </a:t>
            </a:r>
            <a:r>
              <a:rPr lang="en-US" sz="2400" b="1" dirty="0" smtClean="0">
                <a:latin typeface="Cambria" panose="02040503050406030204" pitchFamily="18" charset="0"/>
                <a:ea typeface="Cambria" panose="02040503050406030204" pitchFamily="18" charset="0"/>
              </a:rPr>
              <a:t>seems unnecessary.  </a:t>
            </a:r>
            <a:endParaRPr lang="en-US"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64403221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114300"/>
            <a:ext cx="876300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14:1</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190500" y="937260"/>
            <a:ext cx="8801100" cy="587853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So, when Paul elevates the teachings of the prophets, in </a:t>
            </a:r>
            <a:r>
              <a:rPr lang="en-US" sz="2400" b="1" dirty="0" smtClean="0">
                <a:effectLst>
                  <a:outerShdw blurRad="38100" dist="38100" dir="2700000" algn="tl">
                    <a:srgbClr val="000000">
                      <a:alpha val="43137"/>
                    </a:srgbClr>
                  </a:outerShdw>
                </a:effectLst>
                <a:latin typeface="Cambria" pitchFamily="18" charset="0"/>
              </a:rPr>
              <a:t>14:1</a:t>
            </a:r>
            <a:r>
              <a:rPr lang="en-US" sz="2400" b="1" dirty="0" smtClean="0">
                <a:latin typeface="Cambria" pitchFamily="18" charset="0"/>
              </a:rPr>
              <a:t>,  the parallel in our modern church is the faithful proclamation of Scripture by the church’s preachers and teachers. </a:t>
            </a:r>
          </a:p>
          <a:p>
            <a:pPr indent="457200">
              <a:spcAft>
                <a:spcPts val="1200"/>
              </a:spcAft>
            </a:pPr>
            <a:r>
              <a:rPr lang="en-US" sz="2400" b="1" dirty="0" smtClean="0">
                <a:latin typeface="Cambria" pitchFamily="18" charset="0"/>
              </a:rPr>
              <a:t>As Paul tries to steer the Corinthians away from </a:t>
            </a:r>
            <a:r>
              <a:rPr lang="en-US" sz="2400" b="1" dirty="0">
                <a:latin typeface="Cambria" pitchFamily="18" charset="0"/>
              </a:rPr>
              <a:t>their </a:t>
            </a:r>
            <a:r>
              <a:rPr lang="en-US" sz="2400" b="1" dirty="0" smtClean="0">
                <a:latin typeface="Cambria" pitchFamily="18" charset="0"/>
              </a:rPr>
              <a:t>obsession with speaking in tongues, he argues that prophecy is superior to tongues for both believers, and for unbelievers, and he gives the following three reasons.   </a:t>
            </a:r>
          </a:p>
          <a:p>
            <a:pPr marL="342900" indent="-342900">
              <a:spcAft>
                <a:spcPts val="1200"/>
              </a:spcAft>
              <a:buSzPct val="80000"/>
              <a:buFont typeface="Wingdings" panose="05000000000000000000" pitchFamily="2" charset="2"/>
              <a:buChar char="Ø"/>
            </a:pPr>
            <a:r>
              <a:rPr lang="en-US" sz="2400" b="1" i="1" dirty="0" smtClean="0">
                <a:effectLst>
                  <a:outerShdw blurRad="38100" dist="38100" dir="2700000" algn="tl">
                    <a:srgbClr val="000000">
                      <a:alpha val="43137"/>
                    </a:srgbClr>
                  </a:outerShdw>
                </a:effectLst>
                <a:latin typeface="Cambria" pitchFamily="18" charset="0"/>
              </a:rPr>
              <a:t>Tongues without interpretation does not </a:t>
            </a:r>
            <a:r>
              <a:rPr lang="en-US" sz="2400" b="1" i="1" u="sng" dirty="0" smtClean="0">
                <a:effectLst>
                  <a:outerShdw blurRad="38100" dist="38100" dir="2700000" algn="tl">
                    <a:srgbClr val="000000">
                      <a:alpha val="43137"/>
                    </a:srgbClr>
                  </a:outerShdw>
                </a:effectLst>
                <a:latin typeface="Cambria" pitchFamily="18" charset="0"/>
              </a:rPr>
              <a:t>edify</a:t>
            </a:r>
            <a:r>
              <a:rPr lang="en-US" sz="2400" b="1" i="1" dirty="0" smtClean="0">
                <a:effectLst>
                  <a:outerShdw blurRad="38100" dist="38100" dir="2700000" algn="tl">
                    <a:srgbClr val="000000">
                      <a:alpha val="43137"/>
                    </a:srgbClr>
                  </a:outerShdw>
                </a:effectLst>
                <a:latin typeface="Cambria" pitchFamily="18" charset="0"/>
              </a:rPr>
              <a:t> the church </a:t>
            </a:r>
            <a:r>
              <a:rPr lang="en-US" sz="2400" b="1" dirty="0" smtClean="0">
                <a:effectLst>
                  <a:outerShdw blurRad="38100" dist="38100" dir="2700000" algn="tl">
                    <a:srgbClr val="000000">
                      <a:alpha val="43137"/>
                    </a:srgbClr>
                  </a:outerShdw>
                </a:effectLst>
                <a:latin typeface="Cambria" pitchFamily="18" charset="0"/>
              </a:rPr>
              <a:t>(14:2-4).</a:t>
            </a:r>
          </a:p>
          <a:p>
            <a:pPr marL="342900" indent="-342900">
              <a:spcAft>
                <a:spcPts val="1200"/>
              </a:spcAft>
              <a:buSzPct val="80000"/>
              <a:buFont typeface="Wingdings" panose="05000000000000000000" pitchFamily="2" charset="2"/>
              <a:buChar char="Ø"/>
              <a:tabLst>
                <a:tab pos="457200" algn="l"/>
              </a:tabLst>
            </a:pPr>
            <a:r>
              <a:rPr lang="en-US" sz="2400" b="1" i="1" dirty="0">
                <a:effectLst>
                  <a:outerShdw blurRad="38100" dist="38100" dir="2700000" algn="tl">
                    <a:srgbClr val="000000">
                      <a:alpha val="43137"/>
                    </a:srgbClr>
                  </a:outerShdw>
                </a:effectLst>
                <a:latin typeface="Cambria" pitchFamily="18" charset="0"/>
              </a:rPr>
              <a:t>Tongues without interpretation does </a:t>
            </a:r>
            <a:r>
              <a:rPr lang="en-US" sz="2400" b="1" i="1" dirty="0" smtClean="0">
                <a:effectLst>
                  <a:outerShdw blurRad="38100" dist="38100" dir="2700000" algn="tl">
                    <a:srgbClr val="000000">
                      <a:alpha val="43137"/>
                    </a:srgbClr>
                  </a:outerShdw>
                </a:effectLst>
                <a:latin typeface="Cambria" pitchFamily="18" charset="0"/>
              </a:rPr>
              <a:t>not </a:t>
            </a:r>
            <a:r>
              <a:rPr lang="en-US" sz="2400" b="1" i="1" u="sng" dirty="0" smtClean="0">
                <a:effectLst>
                  <a:outerShdw blurRad="38100" dist="38100" dir="2700000" algn="tl">
                    <a:srgbClr val="000000">
                      <a:alpha val="43137"/>
                    </a:srgbClr>
                  </a:outerShdw>
                </a:effectLst>
                <a:latin typeface="Cambria" pitchFamily="18" charset="0"/>
              </a:rPr>
              <a:t>benefit</a:t>
            </a:r>
            <a:r>
              <a:rPr lang="en-US" sz="2400" b="1" i="1" dirty="0" smtClean="0">
                <a:effectLst>
                  <a:outerShdw blurRad="38100" dist="38100" dir="2700000" algn="tl">
                    <a:srgbClr val="000000">
                      <a:alpha val="43137"/>
                    </a:srgbClr>
                  </a:outerShdw>
                </a:effectLst>
                <a:latin typeface="Cambria" pitchFamily="18" charset="0"/>
              </a:rPr>
              <a:t> the hearer </a:t>
            </a:r>
            <a:r>
              <a:rPr lang="en-US" sz="2400" b="1" dirty="0" smtClean="0">
                <a:effectLst>
                  <a:outerShdw blurRad="38100" dist="38100" dir="2700000" algn="tl">
                    <a:srgbClr val="000000">
                      <a:alpha val="43137"/>
                    </a:srgbClr>
                  </a:outerShdw>
                </a:effectLst>
                <a:latin typeface="Cambria" pitchFamily="18" charset="0"/>
              </a:rPr>
              <a:t>(14:5-15).  </a:t>
            </a:r>
          </a:p>
          <a:p>
            <a:pPr marL="342900" indent="-342900">
              <a:spcAft>
                <a:spcPts val="1200"/>
              </a:spcAft>
              <a:buSzPct val="80000"/>
              <a:buFont typeface="Wingdings" panose="05000000000000000000" pitchFamily="2" charset="2"/>
              <a:buChar char="Ø"/>
              <a:tabLst>
                <a:tab pos="457200" algn="l"/>
              </a:tabLst>
            </a:pPr>
            <a:r>
              <a:rPr lang="en-US" sz="2400" b="1" i="1" dirty="0" smtClean="0">
                <a:effectLst>
                  <a:outerShdw blurRad="38100" dist="38100" dir="2700000" algn="tl">
                    <a:srgbClr val="000000">
                      <a:alpha val="43137"/>
                    </a:srgbClr>
                  </a:outerShdw>
                </a:effectLst>
                <a:latin typeface="Cambria" pitchFamily="18" charset="0"/>
              </a:rPr>
              <a:t>Tongues without interpretation does not </a:t>
            </a:r>
            <a:r>
              <a:rPr lang="en-US" sz="2400" b="1" i="1" u="sng" dirty="0" smtClean="0">
                <a:effectLst>
                  <a:outerShdw blurRad="38100" dist="38100" dir="2700000" algn="tl">
                    <a:srgbClr val="000000">
                      <a:alpha val="43137"/>
                    </a:srgbClr>
                  </a:outerShdw>
                </a:effectLst>
                <a:latin typeface="Cambria" pitchFamily="18" charset="0"/>
              </a:rPr>
              <a:t>instruct</a:t>
            </a:r>
            <a:r>
              <a:rPr lang="en-US" sz="2400" b="1" i="1" dirty="0" smtClean="0">
                <a:effectLst>
                  <a:outerShdw blurRad="38100" dist="38100" dir="2700000" algn="tl">
                    <a:srgbClr val="000000">
                      <a:alpha val="43137"/>
                    </a:srgbClr>
                  </a:outerShdw>
                </a:effectLst>
                <a:latin typeface="Cambria" pitchFamily="18" charset="0"/>
              </a:rPr>
              <a:t> the assembly </a:t>
            </a:r>
            <a:r>
              <a:rPr lang="en-US" sz="2400" b="1" dirty="0" smtClean="0">
                <a:effectLst>
                  <a:outerShdw blurRad="38100" dist="38100" dir="2700000" algn="tl">
                    <a:srgbClr val="000000">
                      <a:alpha val="43137"/>
                    </a:srgbClr>
                  </a:outerShdw>
                </a:effectLst>
                <a:latin typeface="Cambria" pitchFamily="18" charset="0"/>
              </a:rPr>
              <a:t>(14:16-19).</a:t>
            </a:r>
            <a:endPar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149760572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0999" y="1097429"/>
            <a:ext cx="8467165" cy="2492990"/>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400" i="1" dirty="0" smtClean="0">
                <a:latin typeface="Georgia" panose="02040502050405020303" pitchFamily="18" charset="0"/>
              </a:rPr>
              <a:t> </a:t>
            </a:r>
            <a:r>
              <a:rPr lang="en-US" sz="2400" b="1" baseline="30000" dirty="0" smtClean="0">
                <a:effectLst>
                  <a:outerShdw blurRad="38100" dist="38100" dir="2700000" algn="tl">
                    <a:srgbClr val="000000">
                      <a:alpha val="43137"/>
                    </a:srgbClr>
                  </a:outerShdw>
                </a:effectLst>
                <a:latin typeface="Georgia" panose="02040502050405020303" pitchFamily="18" charset="0"/>
              </a:rPr>
              <a:t>2</a:t>
            </a:r>
            <a:r>
              <a:rPr lang="en-US" sz="2400" i="1" dirty="0" smtClean="0">
                <a:latin typeface="Georgia" panose="02040502050405020303" pitchFamily="18" charset="0"/>
              </a:rPr>
              <a:t>For he who speaks in a tongue does not speak to men but to God, for no one understands him; however, in the spirit he speaks mysteries.  </a:t>
            </a:r>
            <a:r>
              <a:rPr lang="en-US" sz="2400" b="1" baseline="30000" dirty="0" smtClean="0">
                <a:effectLst>
                  <a:outerShdw blurRad="38100" dist="38100" dir="2700000" algn="tl">
                    <a:srgbClr val="000000">
                      <a:alpha val="43137"/>
                    </a:srgbClr>
                  </a:outerShdw>
                </a:effectLst>
                <a:latin typeface="Georgia" panose="02040502050405020303" pitchFamily="18" charset="0"/>
              </a:rPr>
              <a:t>3</a:t>
            </a:r>
            <a:r>
              <a:rPr lang="en-US" sz="2400" i="1" dirty="0" smtClean="0">
                <a:latin typeface="Georgia" panose="02040502050405020303" pitchFamily="18" charset="0"/>
              </a:rPr>
              <a:t>But he who prophesies speaks edification and exhortation and comfort to men.  </a:t>
            </a:r>
            <a:r>
              <a:rPr lang="en-US" sz="2400" b="1" baseline="30000" dirty="0" smtClean="0">
                <a:effectLst>
                  <a:outerShdw blurRad="38100" dist="38100" dir="2700000" algn="tl">
                    <a:srgbClr val="000000">
                      <a:alpha val="43137"/>
                    </a:srgbClr>
                  </a:outerShdw>
                </a:effectLst>
                <a:latin typeface="Georgia" panose="02040502050405020303" pitchFamily="18" charset="0"/>
              </a:rPr>
              <a:t>4</a:t>
            </a:r>
            <a:r>
              <a:rPr lang="en-US" sz="2400" i="1" dirty="0" smtClean="0">
                <a:latin typeface="Georgia" panose="02040502050405020303" pitchFamily="18" charset="0"/>
              </a:rPr>
              <a:t>He who speaks in a tongue edifies himself, but he who prophesies edifies the church. </a:t>
            </a:r>
            <a:endParaRPr lang="en-US" sz="2400" i="1" dirty="0">
              <a:latin typeface="Georgia" panose="02040502050405020303" pitchFamily="18" charset="0"/>
            </a:endParaRPr>
          </a:p>
        </p:txBody>
      </p:sp>
      <p:sp>
        <p:nvSpPr>
          <p:cNvPr id="6" name="Title 1"/>
          <p:cNvSpPr>
            <a:spLocks noGrp="1"/>
          </p:cNvSpPr>
          <p:nvPr>
            <p:ph type="title"/>
          </p:nvPr>
        </p:nvSpPr>
        <p:spPr>
          <a:xfrm>
            <a:off x="313765" y="152400"/>
            <a:ext cx="8601635"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14:2-4</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37560680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114300"/>
            <a:ext cx="876300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14:2-4</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0" y="1066800"/>
            <a:ext cx="8686800" cy="5509200"/>
          </a:xfrm>
          <a:prstGeom prst="rect">
            <a:avLst/>
          </a:prstGeom>
          <a:noFill/>
          <a:effectLst/>
        </p:spPr>
        <p:txBody>
          <a:bodyPr wrap="square" rtlCol="0">
            <a:spAutoFit/>
          </a:bodyPr>
          <a:lstStyle/>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Speaking in tongues </a:t>
            </a:r>
            <a:r>
              <a:rPr lang="en-US" sz="2400" b="1" i="1" dirty="0">
                <a:effectLst>
                  <a:outerShdw blurRad="38100" dist="38100" dir="2700000" algn="tl">
                    <a:srgbClr val="000000">
                      <a:alpha val="43137"/>
                    </a:srgbClr>
                  </a:outerShdw>
                </a:effectLst>
                <a:latin typeface="Cambria" pitchFamily="18" charset="0"/>
              </a:rPr>
              <a:t>without interpretation does not </a:t>
            </a:r>
            <a:r>
              <a:rPr lang="en-US" sz="2400" b="1" i="1" u="sng" dirty="0">
                <a:effectLst>
                  <a:outerShdw blurRad="38100" dist="38100" dir="2700000" algn="tl">
                    <a:srgbClr val="000000">
                      <a:alpha val="43137"/>
                    </a:srgbClr>
                  </a:outerShdw>
                </a:effectLst>
                <a:latin typeface="Cambria" pitchFamily="18" charset="0"/>
              </a:rPr>
              <a:t>edify</a:t>
            </a:r>
            <a:r>
              <a:rPr lang="en-US" sz="2400" b="1" i="1" dirty="0">
                <a:effectLst>
                  <a:outerShdw blurRad="38100" dist="38100" dir="2700000" algn="tl">
                    <a:srgbClr val="000000">
                      <a:alpha val="43137"/>
                    </a:srgbClr>
                  </a:outerShdw>
                </a:effectLst>
                <a:latin typeface="Cambria" pitchFamily="18" charset="0"/>
              </a:rPr>
              <a:t> the </a:t>
            </a:r>
            <a:r>
              <a:rPr lang="en-US" sz="2400" b="1" i="1" dirty="0" smtClean="0">
                <a:effectLst>
                  <a:outerShdw blurRad="38100" dist="38100" dir="2700000" algn="tl">
                    <a:srgbClr val="000000">
                      <a:alpha val="43137"/>
                    </a:srgbClr>
                  </a:outerShdw>
                </a:effectLst>
                <a:latin typeface="Cambria" pitchFamily="18" charset="0"/>
              </a:rPr>
              <a:t>church, but prophecy does </a:t>
            </a:r>
            <a:r>
              <a:rPr lang="en-US" sz="2400" b="1" i="1" dirty="0">
                <a:effectLst>
                  <a:outerShdw blurRad="38100" dist="38100" dir="2700000" algn="tl">
                    <a:srgbClr val="000000">
                      <a:alpha val="43137"/>
                    </a:srgbClr>
                  </a:outerShdw>
                </a:effectLst>
                <a:latin typeface="Cambria" pitchFamily="18" charset="0"/>
              </a:rPr>
              <a:t>(14:2-4).</a:t>
            </a:r>
          </a:p>
          <a:p>
            <a:pPr indent="457200">
              <a:spcAft>
                <a:spcPts val="1200"/>
              </a:spcAft>
            </a:pPr>
            <a:r>
              <a:rPr lang="en-US" sz="2400" b="1" dirty="0" smtClean="0">
                <a:latin typeface="Cambria" pitchFamily="18" charset="0"/>
              </a:rPr>
              <a:t>If we read what Paul has shared without the proper  context, we may not see that he is describing the Corinthians improper attitudes and actions in order to correct them. </a:t>
            </a:r>
          </a:p>
          <a:p>
            <a:pPr indent="457200">
              <a:spcAft>
                <a:spcPts val="1200"/>
              </a:spcAft>
            </a:pPr>
            <a:r>
              <a:rPr lang="en-US" sz="2400" b="1" dirty="0" smtClean="0">
                <a:latin typeface="Cambria" pitchFamily="18" charset="0"/>
              </a:rPr>
              <a:t>Here, Paul refers to the hypothetical person engaged in speaking in a tongue that is not understood by anybody – not even by the speaker (</a:t>
            </a:r>
            <a:r>
              <a:rPr lang="en-US" sz="2400" b="1" dirty="0" smtClean="0">
                <a:effectLst>
                  <a:outerShdw blurRad="38100" dist="38100" dir="2700000" algn="tl">
                    <a:srgbClr val="000000">
                      <a:alpha val="43137"/>
                    </a:srgbClr>
                  </a:outerShdw>
                </a:effectLst>
                <a:latin typeface="Cambria" pitchFamily="18" charset="0"/>
              </a:rPr>
              <a:t>14:2</a:t>
            </a:r>
            <a:r>
              <a:rPr lang="en-US" sz="2400" b="1" dirty="0" smtClean="0">
                <a:latin typeface="Cambria" pitchFamily="18" charset="0"/>
              </a:rPr>
              <a:t>). </a:t>
            </a:r>
          </a:p>
          <a:p>
            <a:pPr indent="457200">
              <a:spcAft>
                <a:spcPts val="1200"/>
              </a:spcAft>
            </a:pPr>
            <a:r>
              <a:rPr lang="en-US" sz="2400" b="1" dirty="0" smtClean="0">
                <a:latin typeface="Cambria" pitchFamily="18" charset="0"/>
              </a:rPr>
              <a:t>In this case the only one who understands is God.  In contrast to speaking in tongues, prophesying is addressed to those who can understand the message (</a:t>
            </a:r>
            <a:r>
              <a:rPr lang="en-US" sz="2400" b="1" dirty="0" smtClean="0">
                <a:effectLst>
                  <a:outerShdw blurRad="38100" dist="38100" dir="2700000" algn="tl">
                    <a:srgbClr val="000000">
                      <a:alpha val="43137"/>
                    </a:srgbClr>
                  </a:outerShdw>
                </a:effectLst>
                <a:latin typeface="Cambria" pitchFamily="18" charset="0"/>
              </a:rPr>
              <a:t>14:3</a:t>
            </a:r>
            <a:r>
              <a:rPr lang="en-US" sz="2400" b="1" dirty="0" smtClean="0">
                <a:latin typeface="Cambria" pitchFamily="18" charset="0"/>
              </a:rPr>
              <a:t>). </a:t>
            </a:r>
          </a:p>
          <a:p>
            <a:pPr indent="457200">
              <a:spcAft>
                <a:spcPts val="1200"/>
              </a:spcAft>
            </a:pPr>
            <a:r>
              <a:rPr lang="en-US" sz="2400" b="1" dirty="0" smtClean="0">
                <a:latin typeface="Cambria" pitchFamily="18" charset="0"/>
              </a:rPr>
              <a:t>With this understanding comes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exhortation and consolation,</a:t>
            </a:r>
            <a:r>
              <a:rPr lang="en-US" sz="2400" b="1" i="1" dirty="0" smtClean="0">
                <a:latin typeface="Cambria" pitchFamily="18" charset="0"/>
              </a:rPr>
              <a:t>”</a:t>
            </a:r>
            <a:r>
              <a:rPr lang="en-US" sz="2400" b="1" dirty="0" smtClean="0">
                <a:latin typeface="Cambria" pitchFamily="18" charset="0"/>
              </a:rPr>
              <a:t> which leads to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edification</a:t>
            </a:r>
            <a:r>
              <a:rPr lang="en-US" sz="2400" b="1" i="1" dirty="0" smtClean="0">
                <a:latin typeface="Cambria" pitchFamily="18" charset="0"/>
              </a:rPr>
              <a:t>”</a:t>
            </a:r>
            <a:r>
              <a:rPr lang="en-US" sz="2400" b="1" dirty="0" smtClean="0">
                <a:latin typeface="Cambria" pitchFamily="18" charset="0"/>
              </a:rPr>
              <a:t> or building up.</a:t>
            </a:r>
          </a:p>
        </p:txBody>
      </p:sp>
    </p:spTree>
    <p:extLst>
      <p:ext uri="{BB962C8B-B14F-4D97-AF65-F5344CB8AC3E}">
        <p14:creationId xmlns:p14="http://schemas.microsoft.com/office/powerpoint/2010/main" xmlns="" val="297639419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114300"/>
            <a:ext cx="876300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14:2-4</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0" y="1066800"/>
            <a:ext cx="8763000" cy="557075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So, Paul passes judgment against the one who improperly exercise the gift of tongues for selfish reasons: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One who speaks in a tongue edifies himself: but one who prophesies edifies the church</a:t>
            </a:r>
            <a:r>
              <a:rPr lang="en-US" sz="2400" b="1" i="1" dirty="0" smtClean="0">
                <a:latin typeface="Cambria" pitchFamily="18" charset="0"/>
              </a:rPr>
              <a:t>” </a:t>
            </a:r>
            <a:r>
              <a:rPr lang="en-US" sz="2400" b="1" dirty="0" smtClean="0">
                <a:latin typeface="Cambria" pitchFamily="18" charset="0"/>
              </a:rPr>
              <a:t>(</a:t>
            </a:r>
            <a:r>
              <a:rPr lang="en-US" sz="2400" b="1" dirty="0" smtClean="0">
                <a:effectLst>
                  <a:outerShdw blurRad="38100" dist="38100" dir="2700000" algn="tl">
                    <a:srgbClr val="000000">
                      <a:alpha val="43137"/>
                    </a:srgbClr>
                  </a:outerShdw>
                </a:effectLst>
                <a:latin typeface="Cambria" pitchFamily="18" charset="0"/>
              </a:rPr>
              <a:t>14:4</a:t>
            </a:r>
            <a:r>
              <a:rPr lang="en-US" sz="2400" b="1" dirty="0" smtClean="0">
                <a:latin typeface="Cambria" pitchFamily="18" charset="0"/>
              </a:rPr>
              <a:t>).  Some have read this as suggesting that speaking in tongues is a gift for self-edification, while prophecy is for corporate edification. </a:t>
            </a:r>
          </a:p>
          <a:p>
            <a:pPr indent="457200">
              <a:spcAft>
                <a:spcPts val="1200"/>
              </a:spcAft>
            </a:pPr>
            <a:r>
              <a:rPr lang="en-US" sz="2400" b="1" dirty="0" smtClean="0">
                <a:latin typeface="Cambria" pitchFamily="18" charset="0"/>
              </a:rPr>
              <a:t>Paul, here is correcting as error of some in the church in Corinth who were using the gift of tongues selfishly seeking to build themselves up through pride or arrogance rather than seeking to exercise the gift in a way that builds other up. </a:t>
            </a:r>
          </a:p>
          <a:p>
            <a:pPr indent="457200">
              <a:spcAft>
                <a:spcPts val="1200"/>
              </a:spcAft>
            </a:pPr>
            <a:r>
              <a:rPr lang="en-US" sz="2400" b="1" dirty="0" smtClean="0">
                <a:latin typeface="Cambria" pitchFamily="18" charset="0"/>
              </a:rPr>
              <a:t>Considering that all spiritual gifts are given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for the common good</a:t>
            </a:r>
            <a:r>
              <a:rPr lang="en-US" sz="2400" b="1" i="1" dirty="0" smtClean="0">
                <a:latin typeface="Cambria" pitchFamily="18" charset="0"/>
              </a:rPr>
              <a:t>,”</a:t>
            </a:r>
            <a:r>
              <a:rPr lang="en-US" sz="2400" b="1" dirty="0" smtClean="0">
                <a:latin typeface="Cambria" pitchFamily="18" charset="0"/>
              </a:rPr>
              <a:t> including tongues in </a:t>
            </a:r>
            <a:r>
              <a:rPr lang="en-US" sz="2400" b="1" dirty="0" smtClean="0">
                <a:effectLst>
                  <a:outerShdw blurRad="38100" dist="38100" dir="2700000" algn="tl">
                    <a:srgbClr val="000000">
                      <a:alpha val="43137"/>
                    </a:srgbClr>
                  </a:outerShdw>
                </a:effectLst>
                <a:latin typeface="Cambria" pitchFamily="18" charset="0"/>
              </a:rPr>
              <a:t>14:4</a:t>
            </a:r>
            <a:r>
              <a:rPr lang="en-US" sz="2400" b="1" dirty="0" smtClean="0">
                <a:latin typeface="Cambria" pitchFamily="18" charset="0"/>
              </a:rPr>
              <a:t>, Paul is saying that speaking in tongues for the purpose of self-edification is an illegitimate abuse of the gift.  </a:t>
            </a:r>
          </a:p>
        </p:txBody>
      </p:sp>
    </p:spTree>
    <p:extLst>
      <p:ext uri="{BB962C8B-B14F-4D97-AF65-F5344CB8AC3E}">
        <p14:creationId xmlns:p14="http://schemas.microsoft.com/office/powerpoint/2010/main" xmlns="" val="294754272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13765" y="1015701"/>
            <a:ext cx="8534401" cy="5393784"/>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1750" i="1" dirty="0" smtClean="0">
                <a:latin typeface="Georgia" panose="02040502050405020303" pitchFamily="18" charset="0"/>
              </a:rPr>
              <a:t> </a:t>
            </a:r>
            <a:r>
              <a:rPr lang="en-US" sz="1750" b="1" baseline="30000" dirty="0" smtClean="0">
                <a:effectLst>
                  <a:outerShdw blurRad="38100" dist="38100" dir="2700000" algn="tl">
                    <a:srgbClr val="000000">
                      <a:alpha val="43137"/>
                    </a:srgbClr>
                  </a:outerShdw>
                </a:effectLst>
                <a:latin typeface="Georgia" panose="02040502050405020303" pitchFamily="18" charset="0"/>
              </a:rPr>
              <a:t>5</a:t>
            </a:r>
            <a:r>
              <a:rPr lang="en-US" sz="1750" i="1" dirty="0" smtClean="0">
                <a:latin typeface="Georgia" panose="02040502050405020303" pitchFamily="18" charset="0"/>
              </a:rPr>
              <a:t>I wish you all spoke with tongues, but even more that you prophesied; for he who prophesies is greater than he who speaks with tongues, unless indeed he interprets, that the church may receive edification.  </a:t>
            </a:r>
            <a:r>
              <a:rPr lang="en-US" sz="1750" b="1" baseline="30000" dirty="0" smtClean="0">
                <a:effectLst>
                  <a:outerShdw blurRad="38100" dist="38100" dir="2700000" algn="tl">
                    <a:srgbClr val="000000">
                      <a:alpha val="43137"/>
                    </a:srgbClr>
                  </a:outerShdw>
                </a:effectLst>
                <a:latin typeface="Georgia" panose="02040502050405020303" pitchFamily="18" charset="0"/>
              </a:rPr>
              <a:t>6</a:t>
            </a:r>
            <a:r>
              <a:rPr lang="en-US" sz="1750" i="1" dirty="0" smtClean="0">
                <a:latin typeface="Georgia" panose="02040502050405020303" pitchFamily="18" charset="0"/>
              </a:rPr>
              <a:t>But now, brethren, if I come to you speaking with tongues, what shall I profit you unless I speak to you either by revelation, by knowledge, by prophesying, or by teaching?  </a:t>
            </a:r>
            <a:r>
              <a:rPr lang="en-US" sz="1750" b="1" baseline="30000" dirty="0" smtClean="0">
                <a:effectLst>
                  <a:outerShdw blurRad="38100" dist="38100" dir="2700000" algn="tl">
                    <a:srgbClr val="000000">
                      <a:alpha val="43137"/>
                    </a:srgbClr>
                  </a:outerShdw>
                </a:effectLst>
                <a:latin typeface="Georgia" panose="02040502050405020303" pitchFamily="18" charset="0"/>
              </a:rPr>
              <a:t>7</a:t>
            </a:r>
            <a:r>
              <a:rPr lang="en-US" sz="1750" i="1" dirty="0" smtClean="0">
                <a:latin typeface="Georgia" panose="02040502050405020303" pitchFamily="18" charset="0"/>
              </a:rPr>
              <a:t>Even things without life, whether flute or harp, when they make a sound, unless they make a distinction in the sounds, how will it be known what is piped or played?  </a:t>
            </a:r>
            <a:r>
              <a:rPr lang="en-US" sz="1750" b="1" baseline="30000" dirty="0" smtClean="0">
                <a:effectLst>
                  <a:outerShdw blurRad="38100" dist="38100" dir="2700000" algn="tl">
                    <a:srgbClr val="000000">
                      <a:alpha val="43137"/>
                    </a:srgbClr>
                  </a:outerShdw>
                </a:effectLst>
                <a:latin typeface="Georgia" panose="02040502050405020303" pitchFamily="18" charset="0"/>
              </a:rPr>
              <a:t>8</a:t>
            </a:r>
            <a:r>
              <a:rPr lang="en-US" sz="1750" i="1" dirty="0" smtClean="0">
                <a:latin typeface="Georgia" panose="02040502050405020303" pitchFamily="18" charset="0"/>
              </a:rPr>
              <a:t>For if the trumpet makes an uncertain sound, who will prepare for battle?  </a:t>
            </a:r>
            <a:r>
              <a:rPr lang="en-US" sz="1750" b="1" baseline="30000" dirty="0" smtClean="0">
                <a:effectLst>
                  <a:outerShdw blurRad="38100" dist="38100" dir="2700000" algn="tl">
                    <a:srgbClr val="000000">
                      <a:alpha val="43137"/>
                    </a:srgbClr>
                  </a:outerShdw>
                </a:effectLst>
                <a:latin typeface="Georgia" panose="02040502050405020303" pitchFamily="18" charset="0"/>
              </a:rPr>
              <a:t>9</a:t>
            </a:r>
            <a:r>
              <a:rPr lang="en-US" sz="1750" i="1" dirty="0" smtClean="0">
                <a:latin typeface="Georgia" panose="02040502050405020303" pitchFamily="18" charset="0"/>
              </a:rPr>
              <a:t>So likewise you, unless you utter by the tongue words easy to understand, how will it be known what is spoken?  For you will be speaking into the air. </a:t>
            </a:r>
            <a:r>
              <a:rPr lang="en-US" sz="1750" b="1" i="1" baseline="30000" dirty="0">
                <a:latin typeface="Georgia" panose="02040502050405020303" pitchFamily="18" charset="0"/>
              </a:rPr>
              <a:t> </a:t>
            </a:r>
            <a:r>
              <a:rPr lang="en-US" sz="1750" b="1" baseline="30000" dirty="0" smtClean="0">
                <a:effectLst>
                  <a:outerShdw blurRad="38100" dist="38100" dir="2700000" algn="tl">
                    <a:srgbClr val="000000">
                      <a:alpha val="43137"/>
                    </a:srgbClr>
                  </a:outerShdw>
                </a:effectLst>
                <a:latin typeface="Georgia" panose="02040502050405020303" pitchFamily="18" charset="0"/>
              </a:rPr>
              <a:t>10</a:t>
            </a:r>
            <a:r>
              <a:rPr lang="en-US" sz="1750" i="1" dirty="0" smtClean="0">
                <a:latin typeface="Georgia" panose="02040502050405020303" pitchFamily="18" charset="0"/>
              </a:rPr>
              <a:t>There </a:t>
            </a:r>
            <a:r>
              <a:rPr lang="en-US" sz="1750" i="1" dirty="0">
                <a:latin typeface="Georgia" panose="02040502050405020303" pitchFamily="18" charset="0"/>
              </a:rPr>
              <a:t>are, it may be, so many kinds of languages in the world, and none </a:t>
            </a:r>
            <a:r>
              <a:rPr lang="en-US" sz="1750" i="1" dirty="0" smtClean="0">
                <a:latin typeface="Georgia" panose="02040502050405020303" pitchFamily="18" charset="0"/>
              </a:rPr>
              <a:t>of them is without significance</a:t>
            </a:r>
            <a:r>
              <a:rPr lang="en-US" sz="1750" i="1" dirty="0">
                <a:latin typeface="Georgia" panose="02040502050405020303" pitchFamily="18" charset="0"/>
              </a:rPr>
              <a:t>.  </a:t>
            </a:r>
            <a:r>
              <a:rPr lang="en-US" sz="1750" b="1" baseline="30000" dirty="0" smtClean="0">
                <a:effectLst>
                  <a:outerShdw blurRad="38100" dist="38100" dir="2700000" algn="tl">
                    <a:srgbClr val="000000">
                      <a:alpha val="43137"/>
                    </a:srgbClr>
                  </a:outerShdw>
                </a:effectLst>
                <a:latin typeface="Georgia" panose="02040502050405020303" pitchFamily="18" charset="0"/>
              </a:rPr>
              <a:t>11</a:t>
            </a:r>
            <a:r>
              <a:rPr lang="en-US" sz="1750" i="1" dirty="0" smtClean="0">
                <a:latin typeface="Georgia" panose="02040502050405020303" pitchFamily="18" charset="0"/>
              </a:rPr>
              <a:t>Therefore</a:t>
            </a:r>
            <a:r>
              <a:rPr lang="en-US" sz="1750" i="1" dirty="0">
                <a:latin typeface="Georgia" panose="02040502050405020303" pitchFamily="18" charset="0"/>
              </a:rPr>
              <a:t>, if I do not know the meaning of the language, I shall </a:t>
            </a:r>
            <a:r>
              <a:rPr lang="en-US" sz="1750" i="1" dirty="0" smtClean="0">
                <a:latin typeface="Georgia" panose="02040502050405020303" pitchFamily="18" charset="0"/>
              </a:rPr>
              <a:t> be </a:t>
            </a:r>
            <a:r>
              <a:rPr lang="en-US" sz="1750" i="1" dirty="0">
                <a:latin typeface="Georgia" panose="02040502050405020303" pitchFamily="18" charset="0"/>
              </a:rPr>
              <a:t>a foreigner to him who speaks, and he who </a:t>
            </a:r>
            <a:r>
              <a:rPr lang="en-US" sz="1750" i="1" dirty="0" smtClean="0">
                <a:latin typeface="Georgia" panose="02040502050405020303" pitchFamily="18" charset="0"/>
              </a:rPr>
              <a:t>speaks will </a:t>
            </a:r>
            <a:r>
              <a:rPr lang="en-US" sz="1750" i="1" dirty="0">
                <a:latin typeface="Georgia" panose="02040502050405020303" pitchFamily="18" charset="0"/>
              </a:rPr>
              <a:t>be a foreigner to me</a:t>
            </a:r>
            <a:r>
              <a:rPr lang="en-US" sz="1750" i="1" dirty="0" smtClean="0">
                <a:latin typeface="Georgia" panose="02040502050405020303" pitchFamily="18" charset="0"/>
              </a:rPr>
              <a:t>. </a:t>
            </a:r>
            <a:r>
              <a:rPr lang="en-US" sz="1750" i="1" dirty="0">
                <a:latin typeface="Georgia" panose="02040502050405020303" pitchFamily="18" charset="0"/>
              </a:rPr>
              <a:t> </a:t>
            </a:r>
            <a:r>
              <a:rPr lang="en-US" sz="1750" b="1" baseline="30000" dirty="0" smtClean="0">
                <a:effectLst>
                  <a:outerShdw blurRad="38100" dist="38100" dir="2700000" algn="tl">
                    <a:srgbClr val="000000">
                      <a:alpha val="43137"/>
                    </a:srgbClr>
                  </a:outerShdw>
                </a:effectLst>
                <a:latin typeface="Georgia" panose="02040502050405020303" pitchFamily="18" charset="0"/>
              </a:rPr>
              <a:t>12</a:t>
            </a:r>
            <a:r>
              <a:rPr lang="en-US" sz="1750" i="1" dirty="0" smtClean="0">
                <a:latin typeface="Georgia" panose="02040502050405020303" pitchFamily="18" charset="0"/>
              </a:rPr>
              <a:t>Even </a:t>
            </a:r>
            <a:r>
              <a:rPr lang="en-US" sz="1750" i="1" dirty="0">
                <a:latin typeface="Georgia" panose="02040502050405020303" pitchFamily="18" charset="0"/>
              </a:rPr>
              <a:t>so you, since you are zealous for </a:t>
            </a:r>
            <a:r>
              <a:rPr lang="en-US" sz="1750" i="1" dirty="0" smtClean="0">
                <a:latin typeface="Georgia" panose="02040502050405020303" pitchFamily="18" charset="0"/>
              </a:rPr>
              <a:t>spiritual gifts</a:t>
            </a:r>
            <a:r>
              <a:rPr lang="en-US" sz="1750" i="1" dirty="0">
                <a:latin typeface="Georgia" panose="02040502050405020303" pitchFamily="18" charset="0"/>
              </a:rPr>
              <a:t>, let it be for the edification of the church that you seek to excel</a:t>
            </a:r>
            <a:r>
              <a:rPr lang="en-US" sz="1750" i="1" dirty="0" smtClean="0">
                <a:latin typeface="Georgia" panose="02040502050405020303" pitchFamily="18" charset="0"/>
              </a:rPr>
              <a:t>.  </a:t>
            </a:r>
            <a:r>
              <a:rPr lang="en-US" sz="1750" b="1" baseline="30000" dirty="0" smtClean="0">
                <a:effectLst>
                  <a:outerShdw blurRad="38100" dist="38100" dir="2700000" algn="tl">
                    <a:srgbClr val="000000">
                      <a:alpha val="43137"/>
                    </a:srgbClr>
                  </a:outerShdw>
                </a:effectLst>
                <a:latin typeface="Georgia" panose="02040502050405020303" pitchFamily="18" charset="0"/>
              </a:rPr>
              <a:t>13</a:t>
            </a:r>
            <a:r>
              <a:rPr lang="en-US" sz="1750" i="1" dirty="0" smtClean="0">
                <a:latin typeface="Georgia" panose="02040502050405020303" pitchFamily="18" charset="0"/>
              </a:rPr>
              <a:t>Therefore </a:t>
            </a:r>
            <a:r>
              <a:rPr lang="en-US" sz="1750" i="1" dirty="0">
                <a:latin typeface="Georgia" panose="02040502050405020303" pitchFamily="18" charset="0"/>
              </a:rPr>
              <a:t>let him who speaks in a tongue pray that he may interpret.  </a:t>
            </a:r>
            <a:r>
              <a:rPr lang="en-US" sz="1750" b="1" baseline="30000" dirty="0" smtClean="0">
                <a:effectLst>
                  <a:outerShdw blurRad="38100" dist="38100" dir="2700000" algn="tl">
                    <a:srgbClr val="000000">
                      <a:alpha val="43137"/>
                    </a:srgbClr>
                  </a:outerShdw>
                </a:effectLst>
                <a:latin typeface="Georgia" panose="02040502050405020303" pitchFamily="18" charset="0"/>
              </a:rPr>
              <a:t>14</a:t>
            </a:r>
            <a:r>
              <a:rPr lang="en-US" sz="1750" i="1" dirty="0" smtClean="0">
                <a:latin typeface="Georgia" panose="02040502050405020303" pitchFamily="18" charset="0"/>
              </a:rPr>
              <a:t>For if </a:t>
            </a:r>
            <a:r>
              <a:rPr lang="en-US" sz="1750" i="1" dirty="0">
                <a:latin typeface="Georgia" panose="02040502050405020303" pitchFamily="18" charset="0"/>
              </a:rPr>
              <a:t>I pray in </a:t>
            </a:r>
            <a:r>
              <a:rPr lang="en-US" sz="1750" i="1" dirty="0" smtClean="0">
                <a:latin typeface="Georgia" panose="02040502050405020303" pitchFamily="18" charset="0"/>
              </a:rPr>
              <a:t>a </a:t>
            </a:r>
            <a:r>
              <a:rPr lang="en-US" sz="1750" i="1" dirty="0">
                <a:latin typeface="Georgia" panose="02040502050405020303" pitchFamily="18" charset="0"/>
              </a:rPr>
              <a:t>tongue, my spirit prays, but my understanding is unfruitful. </a:t>
            </a:r>
            <a:r>
              <a:rPr lang="en-US" sz="1750" i="1" dirty="0" smtClean="0">
                <a:latin typeface="Georgia" panose="02040502050405020303" pitchFamily="18" charset="0"/>
              </a:rPr>
              <a:t> </a:t>
            </a:r>
            <a:r>
              <a:rPr lang="en-US" sz="1750" b="1" baseline="30000" dirty="0" smtClean="0">
                <a:effectLst>
                  <a:outerShdw blurRad="38100" dist="38100" dir="2700000" algn="tl">
                    <a:srgbClr val="000000">
                      <a:alpha val="43137"/>
                    </a:srgbClr>
                  </a:outerShdw>
                </a:effectLst>
                <a:latin typeface="Georgia" panose="02040502050405020303" pitchFamily="18" charset="0"/>
              </a:rPr>
              <a:t>15</a:t>
            </a:r>
            <a:r>
              <a:rPr lang="en-US" sz="1750" i="1" dirty="0" smtClean="0">
                <a:latin typeface="Georgia" panose="02040502050405020303" pitchFamily="18" charset="0"/>
              </a:rPr>
              <a:t>What </a:t>
            </a:r>
            <a:r>
              <a:rPr lang="en-US" sz="1750" i="1" dirty="0">
                <a:latin typeface="Georgia" panose="02040502050405020303" pitchFamily="18" charset="0"/>
              </a:rPr>
              <a:t>is the conclusion then? I will pray with the spirit, and I will also pray with the </a:t>
            </a:r>
            <a:r>
              <a:rPr lang="en-US" sz="1750" i="1" dirty="0" smtClean="0">
                <a:latin typeface="Georgia" panose="02040502050405020303" pitchFamily="18" charset="0"/>
              </a:rPr>
              <a:t>understanding. I will sing with the spirit, and I will also sing with the understanding. </a:t>
            </a:r>
            <a:r>
              <a:rPr lang="en-US" sz="1750" i="1" dirty="0">
                <a:latin typeface="Georgia" panose="02040502050405020303" pitchFamily="18" charset="0"/>
              </a:rPr>
              <a:t> </a:t>
            </a:r>
          </a:p>
        </p:txBody>
      </p:sp>
      <p:sp>
        <p:nvSpPr>
          <p:cNvPr id="6" name="Title 1"/>
          <p:cNvSpPr>
            <a:spLocks noGrp="1"/>
          </p:cNvSpPr>
          <p:nvPr>
            <p:ph type="title"/>
          </p:nvPr>
        </p:nvSpPr>
        <p:spPr>
          <a:xfrm>
            <a:off x="313765" y="152400"/>
            <a:ext cx="8601635"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14:5-15</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14235516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114300"/>
            <a:ext cx="876300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14:5-15</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0" y="1066800"/>
            <a:ext cx="8686800" cy="5724644"/>
          </a:xfrm>
          <a:prstGeom prst="rect">
            <a:avLst/>
          </a:prstGeom>
          <a:noFill/>
          <a:effectLst/>
        </p:spPr>
        <p:txBody>
          <a:bodyPr wrap="square" rtlCol="0">
            <a:spAutoFit/>
          </a:bodyPr>
          <a:lstStyle/>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Speaking in tongues does not </a:t>
            </a:r>
            <a:r>
              <a:rPr lang="en-US" sz="2400" b="1" i="1" u="sng" dirty="0" smtClean="0">
                <a:effectLst>
                  <a:outerShdw blurRad="38100" dist="38100" dir="2700000" algn="tl">
                    <a:srgbClr val="000000">
                      <a:alpha val="43137"/>
                    </a:srgbClr>
                  </a:outerShdw>
                </a:effectLst>
                <a:latin typeface="Cambria" pitchFamily="18" charset="0"/>
              </a:rPr>
              <a:t>benefit</a:t>
            </a:r>
            <a:r>
              <a:rPr lang="en-US" sz="2400" b="1" i="1" dirty="0" smtClean="0">
                <a:effectLst>
                  <a:outerShdw blurRad="38100" dist="38100" dir="2700000" algn="tl">
                    <a:srgbClr val="000000">
                      <a:alpha val="43137"/>
                    </a:srgbClr>
                  </a:outerShdw>
                </a:effectLst>
                <a:latin typeface="Cambria" pitchFamily="18" charset="0"/>
              </a:rPr>
              <a:t> the hearer without an interpreter, but prophecy benefits everyone </a:t>
            </a:r>
            <a:r>
              <a:rPr lang="en-US" sz="2400" b="1" i="1" dirty="0">
                <a:effectLst>
                  <a:outerShdw blurRad="38100" dist="38100" dir="2700000" algn="tl">
                    <a:srgbClr val="000000">
                      <a:alpha val="43137"/>
                    </a:srgbClr>
                  </a:outerShdw>
                </a:effectLst>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14:5-15).</a:t>
            </a:r>
            <a:endParaRPr lang="en-US" sz="2400" b="1" i="1" dirty="0">
              <a:effectLst>
                <a:outerShdw blurRad="38100" dist="38100" dir="2700000" algn="tl">
                  <a:srgbClr val="000000">
                    <a:alpha val="43137"/>
                  </a:srgbClr>
                </a:outerShdw>
              </a:effectLst>
              <a:latin typeface="Cambria" pitchFamily="18" charset="0"/>
            </a:endParaRPr>
          </a:p>
          <a:p>
            <a:pPr indent="457200">
              <a:spcAft>
                <a:spcPts val="1200"/>
              </a:spcAft>
            </a:pPr>
            <a:r>
              <a:rPr lang="en-US" sz="2400" b="1" dirty="0" smtClean="0">
                <a:latin typeface="Cambria" pitchFamily="18" charset="0"/>
              </a:rPr>
              <a:t>Again, Paul emphasizes the purpose of spiritual gifts as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edification</a:t>
            </a:r>
            <a:r>
              <a:rPr lang="en-US" sz="2400" b="1" i="1" dirty="0" smtClean="0">
                <a:latin typeface="Cambria" pitchFamily="18" charset="0"/>
              </a:rPr>
              <a:t>”</a:t>
            </a:r>
            <a:r>
              <a:rPr lang="en-US" sz="2400" b="1" dirty="0" smtClean="0">
                <a:latin typeface="Cambria" pitchFamily="18" charset="0"/>
              </a:rPr>
              <a:t> of the Church. The only way for the utterance of unknown languages to have it’s intended benefit for the body is for the words to be interpreted. </a:t>
            </a:r>
          </a:p>
          <a:p>
            <a:pPr indent="457200">
              <a:spcAft>
                <a:spcPts val="1200"/>
              </a:spcAft>
            </a:pPr>
            <a:r>
              <a:rPr lang="en-US" sz="2400" b="1" dirty="0" smtClean="0">
                <a:latin typeface="Cambria" pitchFamily="18" charset="0"/>
              </a:rPr>
              <a:t>Without interpretation for those who do not understand the language the church will be not be edified.  So, without interpretation, prophecy is a far greater and more beneficial gift than speaking in tongues (</a:t>
            </a:r>
            <a:r>
              <a:rPr lang="en-US" sz="2400" b="1" dirty="0" smtClean="0">
                <a:effectLst>
                  <a:outerShdw blurRad="38100" dist="38100" dir="2700000" algn="tl">
                    <a:srgbClr val="000000">
                      <a:alpha val="43137"/>
                    </a:srgbClr>
                  </a:outerShdw>
                </a:effectLst>
                <a:latin typeface="Cambria" pitchFamily="18" charset="0"/>
              </a:rPr>
              <a:t>14:5</a:t>
            </a:r>
            <a:r>
              <a:rPr lang="en-US" sz="2400" b="1" dirty="0" smtClean="0">
                <a:latin typeface="Cambria" pitchFamily="18" charset="0"/>
              </a:rPr>
              <a:t>). </a:t>
            </a:r>
          </a:p>
          <a:p>
            <a:pPr indent="457200">
              <a:spcAft>
                <a:spcPts val="1200"/>
              </a:spcAft>
            </a:pPr>
            <a:r>
              <a:rPr lang="en-US" sz="2400" b="1" dirty="0" smtClean="0">
                <a:latin typeface="Cambria" pitchFamily="18" charset="0"/>
              </a:rPr>
              <a:t>To illustrate the importance of interpretation for the proper use of tongues in the church, Paul uses </a:t>
            </a:r>
            <a:r>
              <a:rPr lang="en-US" sz="2400" b="1" i="1" u="sng" dirty="0" smtClean="0">
                <a:latin typeface="Cambria" pitchFamily="18" charset="0"/>
              </a:rPr>
              <a:t>three</a:t>
            </a:r>
            <a:r>
              <a:rPr lang="en-US" sz="2400" b="1" dirty="0" smtClean="0">
                <a:latin typeface="Cambria" pitchFamily="18" charset="0"/>
              </a:rPr>
              <a:t> </a:t>
            </a:r>
            <a:r>
              <a:rPr lang="en-US" sz="2400" b="1" i="1" u="sng" dirty="0" smtClean="0">
                <a:latin typeface="Cambria" pitchFamily="18" charset="0"/>
              </a:rPr>
              <a:t>analogies</a:t>
            </a:r>
            <a:r>
              <a:rPr lang="en-US" sz="2400" b="1" dirty="0" smtClean="0">
                <a:latin typeface="Cambria" pitchFamily="18" charset="0"/>
              </a:rPr>
              <a:t>:  musical instruments, the battle cry of the bugle, and language itself (</a:t>
            </a:r>
            <a:r>
              <a:rPr lang="en-US" sz="2400" b="1" dirty="0" smtClean="0">
                <a:effectLst>
                  <a:outerShdw blurRad="38100" dist="38100" dir="2700000" algn="tl">
                    <a:srgbClr val="000000">
                      <a:alpha val="43137"/>
                    </a:srgbClr>
                  </a:outerShdw>
                </a:effectLst>
                <a:latin typeface="Cambria" pitchFamily="18" charset="0"/>
              </a:rPr>
              <a:t>14:7-9</a:t>
            </a:r>
            <a:r>
              <a:rPr lang="en-US" sz="2400" b="1" dirty="0" smtClean="0">
                <a:latin typeface="Cambria" pitchFamily="18" charset="0"/>
              </a:rPr>
              <a:t>).</a:t>
            </a:r>
          </a:p>
        </p:txBody>
      </p:sp>
    </p:spTree>
    <p:extLst>
      <p:ext uri="{BB962C8B-B14F-4D97-AF65-F5344CB8AC3E}">
        <p14:creationId xmlns:p14="http://schemas.microsoft.com/office/powerpoint/2010/main" xmlns="" val="211706665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72035" y="38100"/>
            <a:ext cx="853440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a:t>
            </a:r>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Introduction</a:t>
            </a:r>
          </a:p>
        </p:txBody>
      </p:sp>
      <p:pic>
        <p:nvPicPr>
          <p:cNvPr id="7"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72035" y="990600"/>
            <a:ext cx="8609480" cy="5624617"/>
          </a:xfrm>
          <a:prstGeom prst="rect">
            <a:avLst/>
          </a:prstGeom>
          <a:noFill/>
          <a:effectLst/>
        </p:spPr>
        <p:txBody>
          <a:bodyPr wrap="square" rtlCol="0">
            <a:spAutoFit/>
          </a:bodyPr>
          <a:lstStyle/>
          <a:p>
            <a:pPr indent="457200">
              <a:tabLst>
                <a:tab pos="457200" algn="l"/>
              </a:tabLst>
            </a:pPr>
            <a:r>
              <a:rPr lang="en-US" sz="2250" b="1" dirty="0" smtClean="0">
                <a:latin typeface="Cambria" panose="02040503050406030204" pitchFamily="18" charset="0"/>
                <a:ea typeface="Cambria" panose="02040503050406030204" pitchFamily="18" charset="0"/>
              </a:rPr>
              <a:t>As we continue our study in First</a:t>
            </a:r>
            <a:r>
              <a:rPr lang="en-US" sz="2250" b="1" dirty="0" smtClean="0">
                <a:solidFill>
                  <a:srgbClr val="C00000"/>
                </a:solidFill>
                <a:latin typeface="Cambria" panose="02040503050406030204" pitchFamily="18" charset="0"/>
                <a:ea typeface="Cambria" panose="02040503050406030204" pitchFamily="18" charset="0"/>
              </a:rPr>
              <a:t> </a:t>
            </a:r>
            <a:r>
              <a:rPr lang="en-US" sz="2250" b="1" dirty="0" smtClean="0">
                <a:latin typeface="Cambria" panose="02040503050406030204" pitchFamily="18" charset="0"/>
                <a:ea typeface="Cambria" panose="02040503050406030204" pitchFamily="18" charset="0"/>
              </a:rPr>
              <a:t>Corinthians, we want to remember that the theme of this letter revolves around </a:t>
            </a:r>
            <a:r>
              <a:rPr lang="en-US" sz="22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Christian Conduct </a:t>
            </a:r>
            <a:r>
              <a:rPr lang="en-US" sz="2250" b="1" dirty="0" smtClean="0">
                <a:latin typeface="Cambria" panose="02040503050406030204" pitchFamily="18" charset="0"/>
                <a:ea typeface="Cambria" panose="02040503050406030204" pitchFamily="18" charset="0"/>
              </a:rPr>
              <a:t>in the local church and how it influences  </a:t>
            </a:r>
            <a:r>
              <a:rPr lang="en-US" sz="22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unity</a:t>
            </a:r>
            <a:r>
              <a:rPr lang="en-US" sz="22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2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2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discipline</a:t>
            </a:r>
            <a:r>
              <a:rPr lang="en-US" sz="2250" b="1" i="1" dirty="0" smtClean="0">
                <a:latin typeface="Cambria" panose="02040503050406030204" pitchFamily="18" charset="0"/>
                <a:ea typeface="Cambria" panose="02040503050406030204" pitchFamily="18" charset="0"/>
              </a:rPr>
              <a:t>,</a:t>
            </a:r>
            <a:r>
              <a:rPr lang="en-US" sz="2250" b="1" dirty="0" smtClean="0">
                <a:latin typeface="Cambria" panose="02040503050406030204" pitchFamily="18" charset="0"/>
                <a:ea typeface="Cambria" panose="02040503050406030204" pitchFamily="18" charset="0"/>
              </a:rPr>
              <a:t> </a:t>
            </a:r>
            <a:r>
              <a:rPr lang="en-US" sz="2250" b="1" i="1" dirty="0" smtClean="0">
                <a:latin typeface="Cambria" panose="02040503050406030204" pitchFamily="18" charset="0"/>
                <a:ea typeface="Cambria" panose="02040503050406030204" pitchFamily="18" charset="0"/>
              </a:rPr>
              <a:t>and</a:t>
            </a:r>
            <a:r>
              <a:rPr lang="en-US" sz="2250" b="1" dirty="0" smtClean="0">
                <a:latin typeface="Cambria" panose="02040503050406030204" pitchFamily="18" charset="0"/>
                <a:ea typeface="Cambria" panose="02040503050406030204" pitchFamily="18" charset="0"/>
              </a:rPr>
              <a:t> </a:t>
            </a:r>
            <a:r>
              <a:rPr lang="en-US" sz="22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spiritual</a:t>
            </a:r>
            <a:r>
              <a:rPr lang="en-US" sz="22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2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growth</a:t>
            </a:r>
            <a:r>
              <a:rPr lang="en-US" sz="22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250" b="1" dirty="0" smtClean="0">
                <a:latin typeface="Cambria" panose="02040503050406030204" pitchFamily="18" charset="0"/>
                <a:ea typeface="Cambria" panose="02040503050406030204" pitchFamily="18" charset="0"/>
              </a:rPr>
              <a:t>…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250" b="1" dirty="0" smtClean="0">
                <a:latin typeface="Cambria" panose="02040503050406030204" pitchFamily="18" charset="0"/>
                <a:ea typeface="Cambria" panose="02040503050406030204" pitchFamily="18" charset="0"/>
              </a:rPr>
              <a:t>Again, the primary issue in the church at Corinth was </a:t>
            </a:r>
            <a:r>
              <a:rPr lang="en-US" sz="2250" b="1" i="1" dirty="0" smtClean="0">
                <a:latin typeface="Cambria" panose="02040503050406030204" pitchFamily="18" charset="0"/>
                <a:ea typeface="Cambria" panose="02040503050406030204" pitchFamily="18" charset="0"/>
              </a:rPr>
              <a:t>“</a:t>
            </a:r>
            <a:r>
              <a:rPr lang="en-US" sz="22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Progressive Sanctification</a:t>
            </a:r>
            <a:r>
              <a:rPr lang="en-US" sz="2250" b="1" i="1" dirty="0" smtClean="0">
                <a:latin typeface="Cambria" panose="02040503050406030204" pitchFamily="18" charset="0"/>
                <a:ea typeface="Cambria" panose="02040503050406030204" pitchFamily="18" charset="0"/>
              </a:rPr>
              <a:t>”</a:t>
            </a:r>
            <a:r>
              <a:rPr lang="en-US" sz="2250" b="1" dirty="0" smtClean="0">
                <a:latin typeface="Cambria" panose="02040503050406030204" pitchFamily="18" charset="0"/>
                <a:ea typeface="Cambria" panose="02040503050406030204" pitchFamily="18" charset="0"/>
              </a:rPr>
              <a:t> – the development of Holy character and the application of Christian principles and discipline on an individual and corporate level.  So the corrective in this letter is </a:t>
            </a:r>
            <a:r>
              <a:rPr lang="en-US" sz="22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behavior</a:t>
            </a:r>
            <a:r>
              <a:rPr lang="en-US" sz="2250" b="1" dirty="0" smtClean="0">
                <a:latin typeface="Cambria" panose="02040503050406030204" pitchFamily="18" charset="0"/>
                <a:ea typeface="Cambria" panose="02040503050406030204" pitchFamily="18" charset="0"/>
              </a:rPr>
              <a:t> rather than </a:t>
            </a:r>
            <a:r>
              <a:rPr lang="en-US" sz="22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doctrine</a:t>
            </a:r>
            <a:r>
              <a:rPr lang="en-US" sz="2250" b="1" i="1" dirty="0" smtClean="0">
                <a:latin typeface="Cambria" panose="02040503050406030204" pitchFamily="18" charset="0"/>
                <a:ea typeface="Cambria" panose="02040503050406030204" pitchFamily="18" charset="0"/>
              </a:rPr>
              <a:t>.</a:t>
            </a:r>
            <a:endParaRPr lang="en-US" sz="2250" b="1" dirty="0" smtClean="0">
              <a:latin typeface="Cambria" panose="02040503050406030204" pitchFamily="18" charset="0"/>
              <a:ea typeface="Cambria" panose="02040503050406030204" pitchFamily="18" charset="0"/>
            </a:endParaRP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250" b="1" dirty="0" smtClean="0">
                <a:latin typeface="Cambria" panose="02040503050406030204" pitchFamily="18" charset="0"/>
                <a:ea typeface="Cambria" panose="02040503050406030204" pitchFamily="18" charset="0"/>
              </a:rPr>
              <a:t>In this study, Paul addresses the problem of disorder, and confusion that was occurring during their worship services, due  to the misuse of spiritual gifts, particularly the gift of speaking in tongues and prophecy.  His focus here is on ensuring that the worship services are conducted in a way that promotes the edification and understanding of the entire congregation. </a:t>
            </a:r>
            <a:endParaRPr lang="en-US" sz="225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39737657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114300"/>
            <a:ext cx="876300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14:5-15</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152400" y="1066800"/>
            <a:ext cx="8839200" cy="5724644"/>
          </a:xfrm>
          <a:prstGeom prst="rect">
            <a:avLst/>
          </a:prstGeom>
          <a:noFill/>
          <a:effectLst/>
        </p:spPr>
        <p:txBody>
          <a:bodyPr wrap="square" rtlCol="0">
            <a:spAutoFit/>
          </a:bodyPr>
          <a:lstStyle/>
          <a:p>
            <a:pPr indent="457200"/>
            <a:r>
              <a:rPr lang="en-US" sz="2400" b="1" i="1" dirty="0" smtClean="0">
                <a:effectLst>
                  <a:outerShdw blurRad="38100" dist="38100" dir="2700000" algn="tl">
                    <a:srgbClr val="000000">
                      <a:alpha val="43137"/>
                    </a:srgbClr>
                  </a:outerShdw>
                </a:effectLst>
                <a:latin typeface="Cambria" pitchFamily="18" charset="0"/>
              </a:rPr>
              <a:t>First musical instruments </a:t>
            </a:r>
            <a:r>
              <a:rPr lang="en-US" sz="2400" b="1" dirty="0" smtClean="0">
                <a:effectLst>
                  <a:outerShdw blurRad="38100" dist="38100" dir="2700000" algn="tl">
                    <a:srgbClr val="000000">
                      <a:alpha val="43137"/>
                    </a:srgbClr>
                  </a:outerShdw>
                </a:effectLst>
                <a:latin typeface="Cambria" pitchFamily="18" charset="0"/>
              </a:rPr>
              <a:t>…</a:t>
            </a:r>
            <a:r>
              <a:rPr lang="en-US" sz="2400" b="1" dirty="0" smtClean="0">
                <a:latin typeface="Cambria" pitchFamily="18" charset="0"/>
              </a:rPr>
              <a:t> </a:t>
            </a:r>
            <a:r>
              <a:rPr lang="en-US" sz="2400" b="1" dirty="0">
                <a:latin typeface="Cambria" pitchFamily="18" charset="0"/>
              </a:rPr>
              <a:t>If notes played on the flute and harp are not distinguished by tone, pitch, and proper rhythm, they are only </a:t>
            </a:r>
            <a:r>
              <a:rPr lang="en-US" sz="2400" b="1" dirty="0" smtClean="0">
                <a:latin typeface="Cambria" pitchFamily="18" charset="0"/>
              </a:rPr>
              <a:t>noises, not music – like the cacophony of sounds one hears as an orchestra tunes up prior to a performance (</a:t>
            </a:r>
            <a:r>
              <a:rPr lang="en-US" sz="2400" b="1" dirty="0" smtClean="0">
                <a:effectLst>
                  <a:outerShdw blurRad="38100" dist="38100" dir="2700000" algn="tl">
                    <a:srgbClr val="000000">
                      <a:alpha val="43137"/>
                    </a:srgbClr>
                  </a:outerShdw>
                </a:effectLst>
                <a:latin typeface="Cambria" pitchFamily="18" charset="0"/>
              </a:rPr>
              <a:t>14:7</a:t>
            </a:r>
            <a:r>
              <a:rPr lang="en-US" sz="2400" b="1" dirty="0" smtClean="0">
                <a:latin typeface="Cambria" pitchFamily="18" charset="0"/>
              </a:rPr>
              <a:t>).</a:t>
            </a:r>
          </a:p>
          <a:p>
            <a:pPr indent="457200"/>
            <a:endParaRPr lang="en-US" sz="1000" b="1" dirty="0">
              <a:latin typeface="Cambria" pitchFamily="18" charset="0"/>
            </a:endParaRPr>
          </a:p>
          <a:p>
            <a:pPr indent="457200"/>
            <a:r>
              <a:rPr lang="en-US" sz="2400" b="1" i="1" dirty="0" smtClean="0">
                <a:effectLst>
                  <a:outerShdw blurRad="38100" dist="38100" dir="2700000" algn="tl">
                    <a:srgbClr val="000000">
                      <a:alpha val="43137"/>
                    </a:srgbClr>
                  </a:outerShdw>
                </a:effectLst>
                <a:latin typeface="Cambria" pitchFamily="18" charset="0"/>
              </a:rPr>
              <a:t>Second the battle cry of the bugle </a:t>
            </a:r>
            <a:r>
              <a:rPr lang="en-US" sz="2400" b="1" dirty="0" smtClean="0">
                <a:effectLst>
                  <a:outerShdw blurRad="38100" dist="38100" dir="2700000" algn="tl">
                    <a:srgbClr val="000000">
                      <a:alpha val="43137"/>
                    </a:srgbClr>
                  </a:outerShdw>
                </a:effectLst>
                <a:latin typeface="Cambria" pitchFamily="18" charset="0"/>
              </a:rPr>
              <a:t>…</a:t>
            </a:r>
            <a:r>
              <a:rPr lang="en-US" sz="2400" b="1" dirty="0" smtClean="0">
                <a:latin typeface="Cambria" pitchFamily="18" charset="0"/>
              </a:rPr>
              <a:t> If the bugler just blows random notes, troops won’t know whether to attach or retreat (</a:t>
            </a:r>
            <a:r>
              <a:rPr lang="en-US" sz="2400" b="1" dirty="0" smtClean="0">
                <a:effectLst>
                  <a:outerShdw blurRad="38100" dist="38100" dir="2700000" algn="tl">
                    <a:srgbClr val="000000">
                      <a:alpha val="43137"/>
                    </a:srgbClr>
                  </a:outerShdw>
                </a:effectLst>
                <a:latin typeface="Cambria" pitchFamily="18" charset="0"/>
              </a:rPr>
              <a:t>14:8</a:t>
            </a:r>
            <a:r>
              <a:rPr lang="en-US" sz="2400" b="1" dirty="0" smtClean="0">
                <a:latin typeface="Cambria" pitchFamily="18" charset="0"/>
              </a:rPr>
              <a:t>).</a:t>
            </a:r>
          </a:p>
          <a:p>
            <a:pPr indent="457200"/>
            <a:endParaRPr lang="en-US" sz="1000" b="1" dirty="0" smtClean="0">
              <a:latin typeface="Cambria" pitchFamily="18" charset="0"/>
            </a:endParaRPr>
          </a:p>
          <a:p>
            <a:pPr indent="457200"/>
            <a:r>
              <a:rPr lang="en-US" sz="2400" b="1" i="1" dirty="0" smtClean="0">
                <a:effectLst>
                  <a:outerShdw blurRad="38100" dist="38100" dir="2700000" algn="tl">
                    <a:srgbClr val="000000">
                      <a:alpha val="43137"/>
                    </a:srgbClr>
                  </a:outerShdw>
                </a:effectLst>
                <a:latin typeface="Cambria" pitchFamily="18" charset="0"/>
              </a:rPr>
              <a:t>Third language itself </a:t>
            </a:r>
            <a:r>
              <a:rPr lang="en-US" sz="2400" b="1" dirty="0" smtClean="0">
                <a:effectLst>
                  <a:outerShdw blurRad="38100" dist="38100" dir="2700000" algn="tl">
                    <a:srgbClr val="000000">
                      <a:alpha val="43137"/>
                    </a:srgbClr>
                  </a:outerShdw>
                </a:effectLst>
                <a:latin typeface="Cambria" pitchFamily="18" charset="0"/>
              </a:rPr>
              <a:t>…</a:t>
            </a:r>
            <a:r>
              <a:rPr lang="en-US" sz="2400" b="1" dirty="0" smtClean="0">
                <a:latin typeface="Cambria" pitchFamily="18" charset="0"/>
              </a:rPr>
              <a:t> Language must be clear and distinct for a message to be understood (</a:t>
            </a:r>
            <a:r>
              <a:rPr lang="en-US" sz="2400" b="1" dirty="0" smtClean="0">
                <a:effectLst>
                  <a:outerShdw blurRad="38100" dist="38100" dir="2700000" algn="tl">
                    <a:srgbClr val="000000">
                      <a:alpha val="43137"/>
                    </a:srgbClr>
                  </a:outerShdw>
                </a:effectLst>
                <a:latin typeface="Cambria" pitchFamily="18" charset="0"/>
              </a:rPr>
              <a:t>14:9</a:t>
            </a:r>
            <a:r>
              <a:rPr lang="en-US" sz="2400" b="1" dirty="0" smtClean="0">
                <a:latin typeface="Cambria" pitchFamily="18" charset="0"/>
              </a:rPr>
              <a:t>).</a:t>
            </a:r>
          </a:p>
          <a:p>
            <a:pPr indent="457200"/>
            <a:endParaRPr lang="en-US" sz="1000" b="1" dirty="0" smtClean="0">
              <a:latin typeface="Cambria" pitchFamily="18" charset="0"/>
            </a:endParaRPr>
          </a:p>
          <a:p>
            <a:pPr indent="457200"/>
            <a:r>
              <a:rPr lang="en-US" sz="2400" b="1" dirty="0" smtClean="0">
                <a:latin typeface="Cambria" pitchFamily="18" charset="0"/>
              </a:rPr>
              <a:t>Without people present who understand the </a:t>
            </a:r>
            <a:r>
              <a:rPr lang="en-US" sz="2400" b="1" dirty="0">
                <a:latin typeface="Cambria" pitchFamily="18" charset="0"/>
              </a:rPr>
              <a:t>language </a:t>
            </a:r>
            <a:r>
              <a:rPr lang="en-US" sz="2400" b="1" dirty="0" smtClean="0">
                <a:latin typeface="Cambria" pitchFamily="18" charset="0"/>
              </a:rPr>
              <a:t>– or   without a miraculous ability to interpret the language – the meaning of the utterances will not be communicated, and the church will not be edified (</a:t>
            </a:r>
            <a:r>
              <a:rPr lang="en-US" sz="2400" b="1" dirty="0" smtClean="0">
                <a:effectLst>
                  <a:outerShdw blurRad="38100" dist="38100" dir="2700000" algn="tl">
                    <a:srgbClr val="000000">
                      <a:alpha val="43137"/>
                    </a:srgbClr>
                  </a:outerShdw>
                </a:effectLst>
                <a:latin typeface="Cambria" pitchFamily="18" charset="0"/>
              </a:rPr>
              <a:t>14:10-12</a:t>
            </a:r>
            <a:r>
              <a:rPr lang="en-US" sz="2400" b="1" dirty="0" smtClean="0">
                <a:latin typeface="Cambria" pitchFamily="18" charset="0"/>
              </a:rPr>
              <a:t>). </a:t>
            </a:r>
          </a:p>
        </p:txBody>
      </p:sp>
    </p:spTree>
    <p:extLst>
      <p:ext uri="{BB962C8B-B14F-4D97-AF65-F5344CB8AC3E}">
        <p14:creationId xmlns:p14="http://schemas.microsoft.com/office/powerpoint/2010/main" xmlns="" val="22214237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0999" y="1097429"/>
            <a:ext cx="8467165" cy="3231654"/>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400" b="1" baseline="30000" dirty="0" smtClean="0">
                <a:effectLst>
                  <a:outerShdw blurRad="38100" dist="38100" dir="2700000" algn="tl">
                    <a:srgbClr val="000000">
                      <a:alpha val="43137"/>
                    </a:srgbClr>
                  </a:outerShdw>
                </a:effectLst>
                <a:latin typeface="Georgia" panose="02040502050405020303" pitchFamily="18" charset="0"/>
              </a:rPr>
              <a:t>16</a:t>
            </a:r>
            <a:r>
              <a:rPr lang="en-US" sz="2400" i="1" dirty="0" smtClean="0">
                <a:latin typeface="Georgia" panose="02040502050405020303" pitchFamily="18" charset="0"/>
              </a:rPr>
              <a:t>Otherwise</a:t>
            </a:r>
            <a:r>
              <a:rPr lang="en-US" sz="2400" i="1" dirty="0">
                <a:latin typeface="Georgia" panose="02040502050405020303" pitchFamily="18" charset="0"/>
              </a:rPr>
              <a:t>, if you bless with the spirit, how will he who occupies the place of the uninformed say “Amen” at your giving of thanks, since he does not understand what you say</a:t>
            </a:r>
            <a:r>
              <a:rPr lang="en-US" sz="2400" i="1" dirty="0" smtClean="0">
                <a:latin typeface="Georgia" panose="02040502050405020303" pitchFamily="18" charset="0"/>
              </a:rPr>
              <a:t>? </a:t>
            </a:r>
            <a:r>
              <a:rPr lang="en-US" sz="2400" i="1" dirty="0">
                <a:latin typeface="Georgia" panose="02040502050405020303" pitchFamily="18" charset="0"/>
              </a:rPr>
              <a:t> </a:t>
            </a:r>
            <a:r>
              <a:rPr lang="en-US" sz="2400" b="1" baseline="30000" dirty="0" smtClean="0">
                <a:effectLst>
                  <a:outerShdw blurRad="38100" dist="38100" dir="2700000" algn="tl">
                    <a:srgbClr val="000000">
                      <a:alpha val="43137"/>
                    </a:srgbClr>
                  </a:outerShdw>
                </a:effectLst>
                <a:latin typeface="Georgia" panose="02040502050405020303" pitchFamily="18" charset="0"/>
              </a:rPr>
              <a:t>17</a:t>
            </a:r>
            <a:r>
              <a:rPr lang="en-US" sz="2400" i="1" dirty="0" smtClean="0">
                <a:latin typeface="Georgia" panose="02040502050405020303" pitchFamily="18" charset="0"/>
              </a:rPr>
              <a:t>For </a:t>
            </a:r>
            <a:r>
              <a:rPr lang="en-US" sz="2400" i="1" dirty="0">
                <a:latin typeface="Georgia" panose="02040502050405020303" pitchFamily="18" charset="0"/>
              </a:rPr>
              <a:t>you indeed give thanks well, but the other is not </a:t>
            </a:r>
            <a:r>
              <a:rPr lang="en-US" sz="2400" i="1" dirty="0" smtClean="0">
                <a:latin typeface="Georgia" panose="02040502050405020303" pitchFamily="18" charset="0"/>
              </a:rPr>
              <a:t>edified.  </a:t>
            </a:r>
            <a:r>
              <a:rPr lang="en-US" sz="2400" b="1" baseline="30000" dirty="0" smtClean="0">
                <a:effectLst>
                  <a:outerShdw blurRad="38100" dist="38100" dir="2700000" algn="tl">
                    <a:srgbClr val="000000">
                      <a:alpha val="43137"/>
                    </a:srgbClr>
                  </a:outerShdw>
                </a:effectLst>
                <a:latin typeface="Georgia" panose="02040502050405020303" pitchFamily="18" charset="0"/>
              </a:rPr>
              <a:t>18</a:t>
            </a:r>
            <a:r>
              <a:rPr lang="en-US" sz="2400" i="1" dirty="0" smtClean="0">
                <a:latin typeface="Georgia" panose="02040502050405020303" pitchFamily="18" charset="0"/>
              </a:rPr>
              <a:t>I </a:t>
            </a:r>
            <a:r>
              <a:rPr lang="en-US" sz="2400" i="1" dirty="0">
                <a:latin typeface="Georgia" panose="02040502050405020303" pitchFamily="18" charset="0"/>
              </a:rPr>
              <a:t>thank my God I speak with tongues more than you all; </a:t>
            </a:r>
            <a:r>
              <a:rPr lang="en-US" sz="2400" b="1" i="1" baseline="30000" dirty="0">
                <a:latin typeface="Georgia" panose="02040502050405020303" pitchFamily="18" charset="0"/>
              </a:rPr>
              <a:t> </a:t>
            </a:r>
            <a:r>
              <a:rPr lang="en-US" sz="2400" b="1" baseline="30000" dirty="0" smtClean="0">
                <a:effectLst>
                  <a:outerShdw blurRad="38100" dist="38100" dir="2700000" algn="tl">
                    <a:srgbClr val="000000">
                      <a:alpha val="43137"/>
                    </a:srgbClr>
                  </a:outerShdw>
                </a:effectLst>
                <a:latin typeface="Georgia" panose="02040502050405020303" pitchFamily="18" charset="0"/>
              </a:rPr>
              <a:t>19</a:t>
            </a:r>
            <a:r>
              <a:rPr lang="en-US" sz="2400" i="1" dirty="0" smtClean="0">
                <a:latin typeface="Georgia" panose="02040502050405020303" pitchFamily="18" charset="0"/>
              </a:rPr>
              <a:t>yet </a:t>
            </a:r>
            <a:r>
              <a:rPr lang="en-US" sz="2400" i="1" dirty="0">
                <a:latin typeface="Georgia" panose="02040502050405020303" pitchFamily="18" charset="0"/>
              </a:rPr>
              <a:t>in the church I would rather speak five words with my understanding, that I may teach others also, than ten thousand words in a tongue</a:t>
            </a:r>
            <a:r>
              <a:rPr lang="en-US" sz="2400" i="1" dirty="0" smtClean="0">
                <a:latin typeface="Georgia" panose="02040502050405020303" pitchFamily="18" charset="0"/>
              </a:rPr>
              <a:t>.</a:t>
            </a:r>
            <a:r>
              <a:rPr lang="en-US" sz="2400" i="1" dirty="0">
                <a:latin typeface="Georgia" panose="02040502050405020303" pitchFamily="18" charset="0"/>
              </a:rPr>
              <a:t> </a:t>
            </a:r>
          </a:p>
        </p:txBody>
      </p:sp>
      <p:sp>
        <p:nvSpPr>
          <p:cNvPr id="6" name="Title 1"/>
          <p:cNvSpPr>
            <a:spLocks noGrp="1"/>
          </p:cNvSpPr>
          <p:nvPr>
            <p:ph type="title"/>
          </p:nvPr>
        </p:nvSpPr>
        <p:spPr>
          <a:xfrm>
            <a:off x="313765" y="152400"/>
            <a:ext cx="8601635"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14:16-19</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38587174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114300"/>
            <a:ext cx="876300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14:16-19</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0" y="1066800"/>
            <a:ext cx="8686800" cy="5724644"/>
          </a:xfrm>
          <a:prstGeom prst="rect">
            <a:avLst/>
          </a:prstGeom>
          <a:noFill/>
          <a:effectLst/>
        </p:spPr>
        <p:txBody>
          <a:bodyPr wrap="square" rtlCol="0">
            <a:spAutoFit/>
          </a:bodyPr>
          <a:lstStyle/>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Speaking in tongues </a:t>
            </a:r>
            <a:r>
              <a:rPr lang="en-US" sz="2400" b="1" i="1" dirty="0">
                <a:effectLst>
                  <a:outerShdw blurRad="38100" dist="38100" dir="2700000" algn="tl">
                    <a:srgbClr val="000000">
                      <a:alpha val="43137"/>
                    </a:srgbClr>
                  </a:outerShdw>
                </a:effectLst>
                <a:latin typeface="Cambria" pitchFamily="18" charset="0"/>
              </a:rPr>
              <a:t>without an interpreter does not </a:t>
            </a:r>
            <a:r>
              <a:rPr lang="en-US" sz="2400" b="1" i="1" dirty="0" smtClean="0">
                <a:effectLst>
                  <a:outerShdw blurRad="38100" dist="38100" dir="2700000" algn="tl">
                    <a:srgbClr val="000000">
                      <a:alpha val="43137"/>
                    </a:srgbClr>
                  </a:outerShdw>
                </a:effectLst>
                <a:latin typeface="Cambria" pitchFamily="18" charset="0"/>
              </a:rPr>
              <a:t>instruct </a:t>
            </a:r>
            <a:r>
              <a:rPr lang="en-US" sz="2400" b="1" i="1" dirty="0">
                <a:effectLst>
                  <a:outerShdw blurRad="38100" dist="38100" dir="2700000" algn="tl">
                    <a:srgbClr val="000000">
                      <a:alpha val="43137"/>
                    </a:srgbClr>
                  </a:outerShdw>
                </a:effectLst>
                <a:latin typeface="Cambria" pitchFamily="18" charset="0"/>
              </a:rPr>
              <a:t>the </a:t>
            </a:r>
            <a:r>
              <a:rPr lang="en-US" sz="2400" b="1" i="1" dirty="0" smtClean="0">
                <a:effectLst>
                  <a:outerShdw blurRad="38100" dist="38100" dir="2700000" algn="tl">
                    <a:srgbClr val="000000">
                      <a:alpha val="43137"/>
                    </a:srgbClr>
                  </a:outerShdw>
                </a:effectLst>
                <a:latin typeface="Cambria" pitchFamily="18" charset="0"/>
              </a:rPr>
              <a:t>assembly, but prophecy does </a:t>
            </a:r>
            <a:r>
              <a:rPr lang="en-US" sz="2400" b="1" i="1" dirty="0">
                <a:effectLst>
                  <a:outerShdw blurRad="38100" dist="38100" dir="2700000" algn="tl">
                    <a:srgbClr val="000000">
                      <a:alpha val="43137"/>
                    </a:srgbClr>
                  </a:outerShdw>
                </a:effectLst>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14:16-19).</a:t>
            </a:r>
            <a:endParaRPr lang="en-US" sz="2400" b="1" i="1" dirty="0">
              <a:effectLst>
                <a:outerShdw blurRad="38100" dist="38100" dir="2700000" algn="tl">
                  <a:srgbClr val="000000">
                    <a:alpha val="43137"/>
                  </a:srgbClr>
                </a:outerShdw>
              </a:effectLst>
              <a:latin typeface="Cambria" pitchFamily="18" charset="0"/>
            </a:endParaRPr>
          </a:p>
          <a:p>
            <a:pPr indent="457200">
              <a:spcAft>
                <a:spcPts val="1200"/>
              </a:spcAft>
            </a:pPr>
            <a:r>
              <a:rPr lang="en-US" sz="2400" b="1" dirty="0" smtClean="0">
                <a:latin typeface="Cambria" pitchFamily="18" charset="0"/>
              </a:rPr>
              <a:t>Some had taken Paul’s words in </a:t>
            </a:r>
            <a:r>
              <a:rPr lang="en-US" sz="2400" b="1" dirty="0" smtClean="0">
                <a:effectLst>
                  <a:outerShdw blurRad="38100" dist="38100" dir="2700000" algn="tl">
                    <a:srgbClr val="000000">
                      <a:alpha val="43137"/>
                    </a:srgbClr>
                  </a:outerShdw>
                </a:effectLst>
                <a:latin typeface="Cambria" pitchFamily="18" charset="0"/>
              </a:rPr>
              <a:t>14:15</a:t>
            </a:r>
            <a:r>
              <a:rPr lang="en-US" sz="2400" b="1" dirty="0" smtClean="0">
                <a:latin typeface="Cambria" pitchFamily="18" charset="0"/>
              </a:rPr>
              <a:t>, contrasting praying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with the spirit</a:t>
            </a:r>
            <a:r>
              <a:rPr lang="en-US" sz="2400" b="1" i="1" dirty="0" smtClean="0">
                <a:latin typeface="Cambria" pitchFamily="18" charset="0"/>
              </a:rPr>
              <a:t>”</a:t>
            </a:r>
            <a:r>
              <a:rPr lang="en-US" sz="2400" b="1" dirty="0" smtClean="0">
                <a:latin typeface="Cambria" pitchFamily="18" charset="0"/>
              </a:rPr>
              <a:t> and praying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with the mind</a:t>
            </a:r>
            <a:r>
              <a:rPr lang="en-US" sz="2400" b="1" i="1" dirty="0" smtClean="0">
                <a:latin typeface="Cambria" pitchFamily="18" charset="0"/>
              </a:rPr>
              <a:t>”</a:t>
            </a:r>
            <a:r>
              <a:rPr lang="en-US" sz="2400" b="1" dirty="0" smtClean="0">
                <a:latin typeface="Cambria" pitchFamily="18" charset="0"/>
              </a:rPr>
              <a:t> as two different practices – praying in tongues and normal praying. </a:t>
            </a:r>
          </a:p>
          <a:p>
            <a:pPr indent="457200">
              <a:spcAft>
                <a:spcPts val="1200"/>
              </a:spcAft>
            </a:pPr>
            <a:r>
              <a:rPr lang="en-US" sz="2400" b="1" dirty="0" smtClean="0">
                <a:latin typeface="Cambria" pitchFamily="18" charset="0"/>
              </a:rPr>
              <a:t>However, it’s more likely that Paul is talking about a single practice of </a:t>
            </a:r>
            <a:r>
              <a:rPr lang="en-US" sz="2400" b="1" i="1" dirty="0" smtClean="0">
                <a:effectLst>
                  <a:outerShdw blurRad="38100" dist="38100" dir="2700000" algn="tl">
                    <a:srgbClr val="000000">
                      <a:alpha val="43137"/>
                    </a:srgbClr>
                  </a:outerShdw>
                </a:effectLst>
                <a:latin typeface="Cambria" pitchFamily="18" charset="0"/>
              </a:rPr>
              <a:t>spirit-enabled prayer </a:t>
            </a:r>
            <a:r>
              <a:rPr lang="en-US" sz="2400" b="1" dirty="0" smtClean="0">
                <a:latin typeface="Cambria" pitchFamily="18" charset="0"/>
              </a:rPr>
              <a:t>in a persons known language. </a:t>
            </a:r>
          </a:p>
          <a:p>
            <a:pPr indent="457200">
              <a:spcAft>
                <a:spcPts val="1200"/>
              </a:spcAft>
            </a:pPr>
            <a:r>
              <a:rPr lang="en-US" sz="2400" b="1" dirty="0" smtClean="0">
                <a:latin typeface="Cambria" pitchFamily="18" charset="0"/>
              </a:rPr>
              <a:t>Paul here implies that “Because the person speaking in tongues doesn’t understand the meaning, it’s better to pray in your normal language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with the mind</a:t>
            </a:r>
            <a:r>
              <a:rPr lang="en-US" sz="2400" b="1" i="1" dirty="0" smtClean="0">
                <a:latin typeface="Cambria" pitchFamily="18" charset="0"/>
              </a:rPr>
              <a:t>)</a:t>
            </a:r>
            <a:r>
              <a:rPr lang="en-US" sz="2400" b="1" dirty="0" smtClean="0">
                <a:latin typeface="Cambria" pitchFamily="18" charset="0"/>
              </a:rPr>
              <a:t> – relaying on the power of the Holy Spirit and in Jesus name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in the Spirit</a:t>
            </a:r>
            <a:r>
              <a:rPr lang="en-US" sz="2400" b="1" i="1" dirty="0" smtClean="0">
                <a:latin typeface="Cambria" pitchFamily="18" charset="0"/>
              </a:rPr>
              <a:t>), </a:t>
            </a:r>
            <a:r>
              <a:rPr lang="en-US" sz="2400" b="1" dirty="0" smtClean="0">
                <a:latin typeface="Cambria" pitchFamily="18" charset="0"/>
              </a:rPr>
              <a:t>rather than simply praying only by the power of the Spirit without the mind.”</a:t>
            </a:r>
          </a:p>
        </p:txBody>
      </p:sp>
    </p:spTree>
    <p:extLst>
      <p:ext uri="{BB962C8B-B14F-4D97-AF65-F5344CB8AC3E}">
        <p14:creationId xmlns:p14="http://schemas.microsoft.com/office/powerpoint/2010/main" xmlns="" val="361526650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114300"/>
            <a:ext cx="876300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14:16-19</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0" y="1066014"/>
            <a:ext cx="868680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idea of praying at the same time with the </a:t>
            </a:r>
            <a:r>
              <a:rPr lang="en-US" sz="2400" b="1" u="sng" dirty="0" smtClean="0">
                <a:effectLst>
                  <a:outerShdw blurRad="38100" dist="38100" dir="2700000" algn="tl">
                    <a:srgbClr val="000000">
                      <a:alpha val="43137"/>
                    </a:srgbClr>
                  </a:outerShdw>
                </a:effectLst>
                <a:latin typeface="Cambria" pitchFamily="18" charset="0"/>
              </a:rPr>
              <a:t>mind</a:t>
            </a:r>
            <a:r>
              <a:rPr lang="en-US" sz="2400" b="1" dirty="0" smtClean="0">
                <a:latin typeface="Cambria" pitchFamily="18" charset="0"/>
              </a:rPr>
              <a:t> and the </a:t>
            </a:r>
            <a:r>
              <a:rPr lang="en-US" sz="2400" b="1" u="sng" dirty="0" smtClean="0">
                <a:effectLst>
                  <a:outerShdw blurRad="38100" dist="38100" dir="2700000" algn="tl">
                    <a:srgbClr val="000000">
                      <a:alpha val="43137"/>
                    </a:srgbClr>
                  </a:outerShdw>
                </a:effectLst>
                <a:latin typeface="Cambria" pitchFamily="18" charset="0"/>
              </a:rPr>
              <a:t>spirit</a:t>
            </a:r>
            <a:r>
              <a:rPr lang="en-US" sz="2400" b="1" dirty="0" smtClean="0">
                <a:latin typeface="Cambria" pitchFamily="18" charset="0"/>
              </a:rPr>
              <a:t> suggest that for Paul all heartfelt, sincere, humble prayer is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spiritual</a:t>
            </a:r>
            <a:r>
              <a:rPr lang="en-US" sz="2400" b="1" i="1" dirty="0" smtClean="0">
                <a:latin typeface="Cambria" pitchFamily="18" charset="0"/>
              </a:rPr>
              <a:t>,”</a:t>
            </a:r>
            <a:r>
              <a:rPr lang="en-US" sz="2400" b="1" dirty="0" smtClean="0">
                <a:latin typeface="Cambria" pitchFamily="18" charset="0"/>
              </a:rPr>
              <a:t> not just the kind that comes by a miraculous enabling of the Spirit to speak in other languages. </a:t>
            </a:r>
            <a:endParaRPr lang="en-US" sz="2400" b="1" dirty="0">
              <a:latin typeface="Cambria" pitchFamily="18" charset="0"/>
            </a:endParaRPr>
          </a:p>
          <a:p>
            <a:pPr indent="457200">
              <a:spcAft>
                <a:spcPts val="1200"/>
              </a:spcAft>
            </a:pPr>
            <a:r>
              <a:rPr lang="en-US" sz="2400" b="1" dirty="0" smtClean="0">
                <a:latin typeface="Cambria" pitchFamily="18" charset="0"/>
              </a:rPr>
              <a:t>Intelligible prayers, blessings, and thanksgivings are understood not just by God, but also by the speaker and those who are present (</a:t>
            </a:r>
            <a:r>
              <a:rPr lang="en-US" sz="2400" b="1" dirty="0" smtClean="0">
                <a:effectLst>
                  <a:outerShdw blurRad="38100" dist="38100" dir="2700000" algn="tl">
                    <a:srgbClr val="000000">
                      <a:alpha val="43137"/>
                    </a:srgbClr>
                  </a:outerShdw>
                </a:effectLst>
                <a:latin typeface="Cambria" pitchFamily="18" charset="0"/>
              </a:rPr>
              <a:t>14:16-17</a:t>
            </a:r>
            <a:r>
              <a:rPr lang="en-US" sz="2400" b="1" dirty="0" smtClean="0">
                <a:latin typeface="Cambria" pitchFamily="18" charset="0"/>
              </a:rPr>
              <a:t>).</a:t>
            </a:r>
          </a:p>
          <a:p>
            <a:pPr indent="457200">
              <a:spcAft>
                <a:spcPts val="1200"/>
              </a:spcAft>
            </a:pPr>
            <a:r>
              <a:rPr lang="en-US" sz="2400" b="1" dirty="0" smtClean="0">
                <a:latin typeface="Cambria" pitchFamily="18" charset="0"/>
              </a:rPr>
              <a:t>In </a:t>
            </a:r>
            <a:r>
              <a:rPr lang="en-US" sz="2400" b="1" dirty="0" smtClean="0">
                <a:effectLst>
                  <a:outerShdw blurRad="38100" dist="38100" dir="2700000" algn="tl">
                    <a:srgbClr val="000000">
                      <a:alpha val="43137"/>
                    </a:srgbClr>
                  </a:outerShdw>
                </a:effectLst>
                <a:latin typeface="Cambria" pitchFamily="18" charset="0"/>
              </a:rPr>
              <a:t>14:18</a:t>
            </a:r>
            <a:r>
              <a:rPr lang="en-US" sz="2400" b="1" dirty="0" smtClean="0">
                <a:latin typeface="Cambria" pitchFamily="18" charset="0"/>
              </a:rPr>
              <a:t>, Paul admits he speaks in tongues and set himself up as an example of how to keep the practice of this gift in proper perspective.  Saying, </a:t>
            </a:r>
            <a:r>
              <a:rPr lang="en-US" sz="2400" b="1" i="1" dirty="0" smtClean="0">
                <a:latin typeface="Cambria" panose="02040503050406030204" pitchFamily="18" charset="0"/>
                <a:ea typeface="Cambria" panose="02040503050406030204" pitchFamily="18" charset="0"/>
              </a:rPr>
              <a:t>“In </a:t>
            </a:r>
            <a:r>
              <a:rPr lang="en-US" sz="2400" b="1" i="1" dirty="0">
                <a:latin typeface="Cambria" panose="02040503050406030204" pitchFamily="18" charset="0"/>
                <a:ea typeface="Cambria" panose="02040503050406030204" pitchFamily="18" charset="0"/>
              </a:rPr>
              <a:t>the church I </a:t>
            </a:r>
            <a:r>
              <a:rPr lang="en-US" sz="2400" b="1" i="1" dirty="0" smtClean="0">
                <a:latin typeface="Cambria" panose="02040503050406030204" pitchFamily="18" charset="0"/>
                <a:ea typeface="Cambria" panose="02040503050406030204" pitchFamily="18" charset="0"/>
              </a:rPr>
              <a:t>desire to speak </a:t>
            </a:r>
            <a:r>
              <a:rPr lang="en-US" sz="2400" b="1" i="1" dirty="0">
                <a:latin typeface="Cambria" panose="02040503050406030204" pitchFamily="18" charset="0"/>
                <a:ea typeface="Cambria" panose="02040503050406030204" pitchFamily="18" charset="0"/>
              </a:rPr>
              <a:t>five words with my </a:t>
            </a:r>
            <a:r>
              <a:rPr lang="en-US" sz="2400" b="1" i="1" dirty="0" smtClean="0">
                <a:latin typeface="Cambria" panose="02040503050406030204" pitchFamily="18" charset="0"/>
                <a:ea typeface="Cambria" panose="02040503050406030204" pitchFamily="18" charset="0"/>
              </a:rPr>
              <a:t>mind so that </a:t>
            </a:r>
            <a:r>
              <a:rPr lang="en-US" sz="2400" b="1" i="1" dirty="0">
                <a:latin typeface="Cambria" panose="02040503050406030204" pitchFamily="18" charset="0"/>
                <a:ea typeface="Cambria" panose="02040503050406030204" pitchFamily="18" charset="0"/>
              </a:rPr>
              <a:t>I may </a:t>
            </a:r>
            <a:r>
              <a:rPr lang="en-US" sz="2400" b="1" i="1" dirty="0" smtClean="0">
                <a:latin typeface="Cambria" panose="02040503050406030204" pitchFamily="18" charset="0"/>
                <a:ea typeface="Cambria" panose="02040503050406030204" pitchFamily="18" charset="0"/>
              </a:rPr>
              <a:t>instruct </a:t>
            </a:r>
            <a:r>
              <a:rPr lang="en-US" sz="2400" b="1" i="1" dirty="0">
                <a:latin typeface="Cambria" panose="02040503050406030204" pitchFamily="18" charset="0"/>
                <a:ea typeface="Cambria" panose="02040503050406030204" pitchFamily="18" charset="0"/>
              </a:rPr>
              <a:t>others also, </a:t>
            </a:r>
            <a:r>
              <a:rPr lang="en-US" sz="2400" b="1" i="1" dirty="0" smtClean="0">
                <a:latin typeface="Cambria" panose="02040503050406030204" pitchFamily="18" charset="0"/>
                <a:ea typeface="Cambria" panose="02040503050406030204" pitchFamily="18" charset="0"/>
              </a:rPr>
              <a:t>rather than </a:t>
            </a:r>
            <a:r>
              <a:rPr lang="en-US" sz="2400" b="1" i="1" dirty="0">
                <a:latin typeface="Cambria" panose="02040503050406030204" pitchFamily="18" charset="0"/>
                <a:ea typeface="Cambria" panose="02040503050406030204" pitchFamily="18" charset="0"/>
              </a:rPr>
              <a:t>ten thousand words in a </a:t>
            </a:r>
            <a:r>
              <a:rPr lang="en-US" sz="2400" b="1" i="1" dirty="0" smtClean="0">
                <a:latin typeface="Cambria" panose="02040503050406030204" pitchFamily="18" charset="0"/>
                <a:ea typeface="Cambria" panose="02040503050406030204" pitchFamily="18" charset="0"/>
              </a:rPr>
              <a:t>tongue”</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14:19</a:t>
            </a:r>
            <a:r>
              <a:rPr lang="en-US" sz="2400" b="1" dirty="0" smtClean="0">
                <a:latin typeface="Cambria" panose="02040503050406030204" pitchFamily="18" charset="0"/>
                <a:ea typeface="Cambria" panose="02040503050406030204" pitchFamily="18" charset="0"/>
              </a:rPr>
              <a:t>).</a:t>
            </a:r>
            <a:endParaRPr lang="en-US"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64399707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114300"/>
            <a:ext cx="876300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14:16-19</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0" y="1066800"/>
            <a:ext cx="8686800" cy="2831544"/>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What Paul wants us to understand is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that normal, spirit-filled proclamation of the truth in simple language everybody can understand is hundreds of times more desirable than speaking in tongues. </a:t>
            </a:r>
          </a:p>
          <a:p>
            <a:pPr indent="457200">
              <a:spcAft>
                <a:spcPts val="1200"/>
              </a:spcAft>
            </a:pPr>
            <a:r>
              <a:rPr lang="en-US" sz="2400" b="1" dirty="0" smtClean="0">
                <a:latin typeface="Cambria" panose="02040503050406030204" pitchFamily="18" charset="0"/>
                <a:ea typeface="Cambria" panose="02040503050406030204" pitchFamily="18" charset="0"/>
              </a:rPr>
              <a:t>And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that prophecy is </a:t>
            </a:r>
            <a:r>
              <a:rPr lang="en-US" sz="2400" b="1" dirty="0">
                <a:latin typeface="Cambria" panose="02040503050406030204" pitchFamily="18" charset="0"/>
                <a:ea typeface="Cambria" panose="02040503050406030204" pitchFamily="18" charset="0"/>
              </a:rPr>
              <a:t>a better teaching tool for believers, </a:t>
            </a:r>
            <a:r>
              <a:rPr lang="en-US" sz="2400" b="1" dirty="0" smtClean="0">
                <a:latin typeface="Cambria" panose="02040503050406030204" pitchFamily="18" charset="0"/>
                <a:ea typeface="Cambria" panose="02040503050406030204" pitchFamily="18" charset="0"/>
              </a:rPr>
              <a:t>and it </a:t>
            </a:r>
            <a:r>
              <a:rPr lang="en-US" sz="2400" b="1" dirty="0">
                <a:latin typeface="Cambria" panose="02040503050406030204" pitchFamily="18" charset="0"/>
                <a:ea typeface="Cambria" panose="02040503050406030204" pitchFamily="18" charset="0"/>
              </a:rPr>
              <a:t>is more helpful for unbelievers and church visitors. </a:t>
            </a:r>
            <a:endParaRPr lang="en-US" sz="24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403358352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0999" y="1097429"/>
            <a:ext cx="8467165" cy="5601533"/>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300" b="1" baseline="30000" dirty="0" smtClean="0">
                <a:effectLst>
                  <a:outerShdw blurRad="38100" dist="38100" dir="2700000" algn="tl">
                    <a:srgbClr val="000000">
                      <a:alpha val="43137"/>
                    </a:srgbClr>
                  </a:outerShdw>
                </a:effectLst>
                <a:latin typeface="Georgia" panose="02040502050405020303" pitchFamily="18" charset="0"/>
              </a:rPr>
              <a:t>20</a:t>
            </a:r>
            <a:r>
              <a:rPr lang="en-US" sz="2300" i="1" dirty="0" smtClean="0">
                <a:latin typeface="Georgia" panose="02040502050405020303" pitchFamily="18" charset="0"/>
              </a:rPr>
              <a:t>Brethren</a:t>
            </a:r>
            <a:r>
              <a:rPr lang="en-US" sz="2300" i="1" dirty="0">
                <a:latin typeface="Georgia" panose="02040502050405020303" pitchFamily="18" charset="0"/>
              </a:rPr>
              <a:t>, do not be children in understanding; however, in malice be babes, but in understanding be </a:t>
            </a:r>
            <a:r>
              <a:rPr lang="en-US" sz="2300" i="1" dirty="0" smtClean="0">
                <a:latin typeface="Georgia" panose="02040502050405020303" pitchFamily="18" charset="0"/>
              </a:rPr>
              <a:t>mature . </a:t>
            </a:r>
            <a:r>
              <a:rPr lang="en-US" sz="2300" b="1" baseline="30000" dirty="0" smtClean="0">
                <a:effectLst>
                  <a:outerShdw blurRad="38100" dist="38100" dir="2700000" algn="tl">
                    <a:srgbClr val="000000">
                      <a:alpha val="43137"/>
                    </a:srgbClr>
                  </a:outerShdw>
                </a:effectLst>
                <a:latin typeface="Georgia" panose="02040502050405020303" pitchFamily="18" charset="0"/>
              </a:rPr>
              <a:t>21</a:t>
            </a:r>
            <a:r>
              <a:rPr lang="en-US" sz="2300" i="1" dirty="0" smtClean="0">
                <a:latin typeface="Georgia" panose="02040502050405020303" pitchFamily="18" charset="0"/>
              </a:rPr>
              <a:t>In the law </a:t>
            </a:r>
            <a:r>
              <a:rPr lang="en-US" sz="2300" i="1" dirty="0">
                <a:latin typeface="Georgia" panose="02040502050405020303" pitchFamily="18" charset="0"/>
              </a:rPr>
              <a:t>it is written: “With men of other tongues and other lips I will speak to this people; And yet, for all that, they will not hear Me,” says the </a:t>
            </a:r>
            <a:r>
              <a:rPr lang="en-US" sz="2300" i="1" dirty="0" smtClean="0">
                <a:latin typeface="Georgia" panose="02040502050405020303" pitchFamily="18" charset="0"/>
              </a:rPr>
              <a:t>Lord.  </a:t>
            </a:r>
            <a:r>
              <a:rPr lang="en-US" sz="2300" b="1" baseline="30000" dirty="0" smtClean="0">
                <a:effectLst>
                  <a:outerShdw blurRad="38100" dist="38100" dir="2700000" algn="tl">
                    <a:srgbClr val="000000">
                      <a:alpha val="43137"/>
                    </a:srgbClr>
                  </a:outerShdw>
                </a:effectLst>
                <a:latin typeface="Georgia" panose="02040502050405020303" pitchFamily="18" charset="0"/>
              </a:rPr>
              <a:t>22</a:t>
            </a:r>
            <a:r>
              <a:rPr lang="en-US" sz="2300" i="1" dirty="0" smtClean="0">
                <a:latin typeface="Georgia" panose="02040502050405020303" pitchFamily="18" charset="0"/>
              </a:rPr>
              <a:t>Therefore </a:t>
            </a:r>
            <a:r>
              <a:rPr lang="en-US" sz="2300" i="1" dirty="0">
                <a:latin typeface="Georgia" panose="02040502050405020303" pitchFamily="18" charset="0"/>
              </a:rPr>
              <a:t>tongues are for a sign, not to those who believe but to unbelievers; but prophesying is not for unbelievers but for those who believe.  </a:t>
            </a:r>
            <a:r>
              <a:rPr lang="en-US" sz="2300" b="1" baseline="30000" dirty="0" smtClean="0">
                <a:effectLst>
                  <a:outerShdw blurRad="38100" dist="38100" dir="2700000" algn="tl">
                    <a:srgbClr val="000000">
                      <a:alpha val="43137"/>
                    </a:srgbClr>
                  </a:outerShdw>
                </a:effectLst>
                <a:latin typeface="Georgia" panose="02040502050405020303" pitchFamily="18" charset="0"/>
              </a:rPr>
              <a:t>23</a:t>
            </a:r>
            <a:r>
              <a:rPr lang="en-US" sz="2300" i="1" dirty="0" smtClean="0">
                <a:latin typeface="Georgia" panose="02040502050405020303" pitchFamily="18" charset="0"/>
              </a:rPr>
              <a:t>Therefore </a:t>
            </a:r>
            <a:r>
              <a:rPr lang="en-US" sz="2300" i="1" dirty="0">
                <a:latin typeface="Georgia" panose="02040502050405020303" pitchFamily="18" charset="0"/>
              </a:rPr>
              <a:t>if the whole church comes together in one place, and all speak with tongues, and there come in those who are uninformed or unbelievers, will they not say that you are out of your </a:t>
            </a:r>
            <a:r>
              <a:rPr lang="en-US" sz="2300" i="1" dirty="0" smtClean="0">
                <a:latin typeface="Georgia" panose="02040502050405020303" pitchFamily="18" charset="0"/>
              </a:rPr>
              <a:t>mind? </a:t>
            </a:r>
            <a:r>
              <a:rPr lang="en-US" sz="2300" b="1" baseline="30000" dirty="0" smtClean="0">
                <a:effectLst>
                  <a:outerShdw blurRad="38100" dist="38100" dir="2700000" algn="tl">
                    <a:srgbClr val="000000">
                      <a:alpha val="43137"/>
                    </a:srgbClr>
                  </a:outerShdw>
                </a:effectLst>
                <a:latin typeface="Georgia" panose="02040502050405020303" pitchFamily="18" charset="0"/>
              </a:rPr>
              <a:t>24</a:t>
            </a:r>
            <a:r>
              <a:rPr lang="en-US" sz="2300" i="1" dirty="0" smtClean="0">
                <a:latin typeface="Georgia" panose="02040502050405020303" pitchFamily="18" charset="0"/>
              </a:rPr>
              <a:t>But </a:t>
            </a:r>
            <a:r>
              <a:rPr lang="en-US" sz="2300" i="1" dirty="0">
                <a:latin typeface="Georgia" panose="02040502050405020303" pitchFamily="18" charset="0"/>
              </a:rPr>
              <a:t>if all prophesy, and an unbeliever or an uninformed person comes in, he is convinced by all, he is convicted by all.  </a:t>
            </a:r>
            <a:r>
              <a:rPr lang="en-US" sz="2300" b="1" baseline="30000" dirty="0" smtClean="0">
                <a:effectLst>
                  <a:outerShdw blurRad="38100" dist="38100" dir="2700000" algn="tl">
                    <a:srgbClr val="000000">
                      <a:alpha val="43137"/>
                    </a:srgbClr>
                  </a:outerShdw>
                </a:effectLst>
                <a:latin typeface="Georgia" panose="02040502050405020303" pitchFamily="18" charset="0"/>
              </a:rPr>
              <a:t>25</a:t>
            </a:r>
            <a:r>
              <a:rPr lang="en-US" sz="2300" i="1" dirty="0" smtClean="0">
                <a:latin typeface="Georgia" panose="02040502050405020303" pitchFamily="18" charset="0"/>
              </a:rPr>
              <a:t>And </a:t>
            </a:r>
            <a:r>
              <a:rPr lang="en-US" sz="2300" i="1" dirty="0">
                <a:latin typeface="Georgia" panose="02040502050405020303" pitchFamily="18" charset="0"/>
              </a:rPr>
              <a:t>thus the secrets of his heart are revealed; and so, falling down on his face, he will worship God and report that God is truly among you</a:t>
            </a:r>
            <a:r>
              <a:rPr lang="en-US" sz="2300" i="1" dirty="0" smtClean="0">
                <a:latin typeface="Georgia" panose="02040502050405020303" pitchFamily="18" charset="0"/>
              </a:rPr>
              <a:t>. </a:t>
            </a:r>
            <a:r>
              <a:rPr lang="en-US" sz="2400" i="1" dirty="0">
                <a:latin typeface="Georgia" panose="02040502050405020303" pitchFamily="18" charset="0"/>
              </a:rPr>
              <a:t> </a:t>
            </a:r>
          </a:p>
        </p:txBody>
      </p:sp>
      <p:sp>
        <p:nvSpPr>
          <p:cNvPr id="6" name="Title 1"/>
          <p:cNvSpPr>
            <a:spLocks noGrp="1"/>
          </p:cNvSpPr>
          <p:nvPr>
            <p:ph type="title"/>
          </p:nvPr>
        </p:nvSpPr>
        <p:spPr>
          <a:xfrm>
            <a:off x="313765" y="152400"/>
            <a:ext cx="8601635"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14:20-25</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24104664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114300"/>
            <a:ext cx="876300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14:20-25</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0" y="1066800"/>
            <a:ext cx="8686800" cy="5355312"/>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Now, Paul moves from the relatively weak benefit of tongues for edifying believers, to the inferior use of tongues for the benefit of unbelievers. </a:t>
            </a:r>
          </a:p>
          <a:p>
            <a:pPr indent="457200">
              <a:spcAft>
                <a:spcPts val="1200"/>
              </a:spcAft>
            </a:pPr>
            <a:r>
              <a:rPr lang="en-US" sz="2400" b="1" dirty="0" smtClean="0">
                <a:latin typeface="Cambria" panose="02040503050406030204" pitchFamily="18" charset="0"/>
                <a:ea typeface="Cambria" panose="02040503050406030204" pitchFamily="18" charset="0"/>
              </a:rPr>
              <a:t>He begins by exhorting the Corinthians to grow up, to be mature in their thinking about speaking in tongues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14:20</a:t>
            </a:r>
            <a:r>
              <a:rPr lang="en-US" sz="2400" b="1" dirty="0" smtClean="0">
                <a:latin typeface="Cambria" panose="02040503050406030204" pitchFamily="18" charset="0"/>
                <a:ea typeface="Cambria" panose="02040503050406030204" pitchFamily="18" charset="0"/>
              </a:rPr>
              <a:t>).</a:t>
            </a:r>
          </a:p>
          <a:p>
            <a:pPr indent="457200">
              <a:spcAft>
                <a:spcPts val="1200"/>
              </a:spcAft>
            </a:pPr>
            <a:r>
              <a:rPr lang="en-US" sz="2400" b="1" dirty="0" smtClean="0">
                <a:latin typeface="Cambria" panose="02040503050406030204" pitchFamily="18" charset="0"/>
                <a:ea typeface="Cambria" panose="02040503050406030204" pitchFamily="18" charset="0"/>
              </a:rPr>
              <a:t>In verses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14:20-25</a:t>
            </a:r>
            <a:r>
              <a:rPr lang="en-US" sz="2400" b="1" dirty="0" smtClean="0">
                <a:latin typeface="Cambria" panose="02040503050406030204" pitchFamily="18" charset="0"/>
                <a:ea typeface="Cambria" panose="02040503050406030204" pitchFamily="18" charset="0"/>
              </a:rPr>
              <a:t>, Paul transitions from describing the Corinthians self-centered, incomplete, and unacceptable use of tongues, to describing the real, God-ordained purpose of tongues in the early church. </a:t>
            </a:r>
          </a:p>
          <a:p>
            <a:pPr indent="457200">
              <a:spcAft>
                <a:spcPts val="1200"/>
              </a:spcAft>
            </a:pPr>
            <a:r>
              <a:rPr lang="en-US" sz="2400" b="1" dirty="0" smtClean="0">
                <a:latin typeface="Cambria" panose="02040503050406030204" pitchFamily="18" charset="0"/>
                <a:ea typeface="Cambria" panose="02040503050406030204" pitchFamily="18" charset="0"/>
              </a:rPr>
              <a:t>He argues that the gift of tongues continues to function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for a sign</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to unbelieving Jews, that their rejection of the Messiah was a critical error, and they could expect only judgment as a result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14:20-22</a:t>
            </a:r>
            <a:r>
              <a:rPr lang="en-US" sz="2400" b="1" dirty="0" smtClean="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xmlns="" val="208323626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114300"/>
            <a:ext cx="876300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14:20-25</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0" y="1066801"/>
            <a:ext cx="8686800" cy="4985980"/>
          </a:xfrm>
          <a:prstGeom prst="rect">
            <a:avLst/>
          </a:prstGeom>
          <a:noFill/>
          <a:effectLst/>
        </p:spPr>
        <p:txBody>
          <a:bodyPr wrap="square" rtlCol="0">
            <a:spAutoFit/>
          </a:bodyPr>
          <a:lstStyle/>
          <a:p>
            <a:pPr indent="457200">
              <a:tabLst>
                <a:tab pos="461963" algn="l"/>
              </a:tabLst>
            </a:pPr>
            <a:r>
              <a:rPr lang="en-US" sz="2400" dirty="0" smtClean="0"/>
              <a:t>	</a:t>
            </a:r>
            <a:r>
              <a:rPr lang="en-US" sz="2400" b="1" dirty="0" smtClean="0">
                <a:latin typeface="Cambria" panose="02040503050406030204" pitchFamily="18" charset="0"/>
                <a:ea typeface="Cambria" panose="02040503050406030204" pitchFamily="18" charset="0"/>
              </a:rPr>
              <a:t>Paul explains that the gift of tongues in Corinth is the same </a:t>
            </a:r>
            <a:r>
              <a:rPr lang="en-US" sz="2400" b="1" i="1" u="sng" dirty="0" smtClean="0">
                <a:latin typeface="Cambria" panose="02040503050406030204" pitchFamily="18" charset="0"/>
                <a:ea typeface="Cambria" panose="02040503050406030204" pitchFamily="18" charset="0"/>
              </a:rPr>
              <a:t>sign</a:t>
            </a:r>
            <a:r>
              <a:rPr lang="en-US" sz="2400" b="1" i="1" dirty="0" smtClean="0">
                <a:latin typeface="Cambria" panose="02040503050406030204" pitchFamily="18" charset="0"/>
                <a:ea typeface="Cambria" panose="02040503050406030204" pitchFamily="18" charset="0"/>
              </a:rPr>
              <a:t>-</a:t>
            </a:r>
            <a:r>
              <a:rPr lang="en-US" sz="2400" b="1" i="1" u="sng" dirty="0" smtClean="0">
                <a:latin typeface="Cambria" panose="02040503050406030204" pitchFamily="18" charset="0"/>
                <a:ea typeface="Cambria" panose="02040503050406030204" pitchFamily="18" charset="0"/>
              </a:rPr>
              <a:t>gift</a:t>
            </a:r>
            <a:r>
              <a:rPr lang="en-US" sz="2400" b="1" dirty="0" smtClean="0">
                <a:latin typeface="Cambria" panose="02040503050406030204" pitchFamily="18" charset="0"/>
                <a:ea typeface="Cambria" panose="02040503050406030204" pitchFamily="18" charset="0"/>
              </a:rPr>
              <a:t> of speaking in tongues seen throughout the book of Acts, where God was giving a sign to the Jews that He was turning His blessing away from Israel to the Gentiles. </a:t>
            </a:r>
          </a:p>
          <a:p>
            <a:pPr indent="457200">
              <a:tabLst>
                <a:tab pos="461963" algn="l"/>
              </a:tabLst>
            </a:pPr>
            <a:endParaRPr lang="en-US" sz="1000" b="1" dirty="0">
              <a:latin typeface="Cambria" panose="02040503050406030204" pitchFamily="18" charset="0"/>
              <a:ea typeface="Cambria" panose="02040503050406030204" pitchFamily="18" charset="0"/>
            </a:endParaRPr>
          </a:p>
          <a:p>
            <a:pPr indent="457200">
              <a:tabLst>
                <a:tab pos="461963" algn="l"/>
              </a:tabLst>
            </a:pPr>
            <a:r>
              <a:rPr lang="en-US" sz="2400" b="1" dirty="0" smtClean="0">
                <a:latin typeface="Cambria" panose="02040503050406030204" pitchFamily="18" charset="0"/>
                <a:ea typeface="Cambria" panose="02040503050406030204" pitchFamily="18" charset="0"/>
              </a:rPr>
              <a:t>	This sign should have been taken as a warning that if Israel did not repent and accept Jesus as their Messiah, judgment would come.</a:t>
            </a:r>
          </a:p>
          <a:p>
            <a:pPr indent="457200">
              <a:tabLst>
                <a:tab pos="461963" algn="l"/>
              </a:tabLst>
            </a:pPr>
            <a:endParaRPr lang="en-US" sz="1000" dirty="0"/>
          </a:p>
          <a:p>
            <a:pPr indent="457200">
              <a:tabLst>
                <a:tab pos="461963"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Thus,  speaking in tongues – even the tongues used in Corinth – was meant to be </a:t>
            </a:r>
            <a:r>
              <a:rPr lang="en-US" sz="2400" b="1" i="1" dirty="0" smtClean="0">
                <a:latin typeface="Cambria" panose="02040503050406030204" pitchFamily="18" charset="0"/>
                <a:ea typeface="Cambria" panose="02040503050406030204" pitchFamily="18" charset="0"/>
              </a:rPr>
              <a:t>a </a:t>
            </a:r>
            <a:r>
              <a:rPr lang="en-US" sz="2400" b="1" i="1" u="sng" dirty="0" smtClean="0">
                <a:latin typeface="Cambria" panose="02040503050406030204" pitchFamily="18" charset="0"/>
                <a:ea typeface="Cambria" panose="02040503050406030204" pitchFamily="18" charset="0"/>
              </a:rPr>
              <a:t>sign</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to unbelieving Jews that the Spirit was truly present among Gentile Christians.</a:t>
            </a:r>
          </a:p>
          <a:p>
            <a:pPr indent="457200">
              <a:tabLst>
                <a:tab pos="461963" algn="l"/>
              </a:tabLst>
            </a:pPr>
            <a:endParaRPr lang="en-US" sz="1000" b="1" dirty="0">
              <a:latin typeface="Cambria" panose="02040503050406030204" pitchFamily="18" charset="0"/>
              <a:ea typeface="Cambria" panose="02040503050406030204" pitchFamily="18" charset="0"/>
            </a:endParaRPr>
          </a:p>
          <a:p>
            <a:pPr indent="457200">
              <a:tabLst>
                <a:tab pos="461963" algn="l"/>
              </a:tabLst>
            </a:pPr>
            <a:r>
              <a:rPr lang="en-US" sz="2400" b="1" dirty="0" smtClean="0">
                <a:latin typeface="Cambria" panose="02040503050406030204" pitchFamily="18" charset="0"/>
                <a:ea typeface="Cambria" panose="02040503050406030204" pitchFamily="18" charset="0"/>
              </a:rPr>
              <a:t>	A sign that harkened back to the warning of judgment 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Isaiah 28:11-12</a:t>
            </a:r>
            <a:r>
              <a:rPr lang="en-US" sz="2400" b="1" dirty="0" smtClean="0">
                <a:latin typeface="Cambria" panose="02040503050406030204" pitchFamily="18" charset="0"/>
                <a:ea typeface="Cambria" panose="02040503050406030204" pitchFamily="18" charset="0"/>
              </a:rPr>
              <a:t> that beckoned God people to repent.  </a:t>
            </a: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90421365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114300"/>
            <a:ext cx="876300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14:20-25</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0" y="1057835"/>
            <a:ext cx="8686800" cy="5355312"/>
          </a:xfrm>
          <a:prstGeom prst="rect">
            <a:avLst/>
          </a:prstGeom>
          <a:noFill/>
          <a:effectLst/>
        </p:spPr>
        <p:txBody>
          <a:bodyPr wrap="square" rtlCol="0">
            <a:spAutoFit/>
          </a:bodyPr>
          <a:lstStyle/>
          <a:p>
            <a:pPr indent="457200">
              <a:tabLst>
                <a:tab pos="461963" algn="l"/>
              </a:tabLst>
            </a:pPr>
            <a:r>
              <a:rPr lang="en-US" sz="2400" dirty="0" smtClean="0"/>
              <a:t>	</a:t>
            </a:r>
            <a:r>
              <a:rPr lang="en-US" sz="2400" b="1" dirty="0" smtClean="0">
                <a:latin typeface="Cambria" panose="02040503050406030204" pitchFamily="18" charset="0"/>
                <a:ea typeface="Cambria" panose="02040503050406030204" pitchFamily="18" charset="0"/>
              </a:rPr>
              <a:t>When judgment came upon the nation of Israel (about AD70), in the form of the Roman siege and destruction of Jerusalem, that purpose of the sign of speaking in tongues would have expired.  However, the gift of prophecy given to edify the entire body of Christ remained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14:22</a:t>
            </a:r>
            <a:r>
              <a:rPr lang="en-US" sz="2400" b="1" dirty="0" smtClean="0">
                <a:latin typeface="Cambria" panose="02040503050406030204" pitchFamily="18" charset="0"/>
                <a:ea typeface="Cambria" panose="02040503050406030204" pitchFamily="18" charset="0"/>
              </a:rPr>
              <a:t>). </a:t>
            </a:r>
          </a:p>
          <a:p>
            <a:pPr indent="457200">
              <a:tabLst>
                <a:tab pos="461963" algn="l"/>
              </a:tabLst>
            </a:pPr>
            <a:endParaRPr lang="en-US" sz="1000" dirty="0"/>
          </a:p>
          <a:p>
            <a:pPr indent="457200">
              <a:tabLst>
                <a:tab pos="461963"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Paul continues to compare and contrast the edifying gift    of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prophecy</a:t>
            </a:r>
            <a:r>
              <a:rPr lang="en-US" sz="2400" b="1" dirty="0" smtClean="0">
                <a:latin typeface="Cambria" panose="02040503050406030204" pitchFamily="18" charset="0"/>
                <a:ea typeface="Cambria" panose="02040503050406030204" pitchFamily="18" charset="0"/>
              </a:rPr>
              <a:t> with the least edifying gift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tongues</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14:23-25</a:t>
            </a:r>
            <a:r>
              <a:rPr lang="en-US" sz="2400" b="1" dirty="0" smtClean="0">
                <a:latin typeface="Cambria" panose="02040503050406030204" pitchFamily="18" charset="0"/>
                <a:ea typeface="Cambria" panose="02040503050406030204" pitchFamily="18" charset="0"/>
              </a:rPr>
              <a:t>). </a:t>
            </a:r>
          </a:p>
          <a:p>
            <a:pPr indent="457200">
              <a:tabLst>
                <a:tab pos="461963" algn="l"/>
              </a:tabLst>
            </a:pPr>
            <a:endParaRPr lang="en-US" sz="1000" b="1" dirty="0">
              <a:latin typeface="Cambria" panose="02040503050406030204" pitchFamily="18" charset="0"/>
              <a:ea typeface="Cambria" panose="02040503050406030204" pitchFamily="18" charset="0"/>
            </a:endParaRPr>
          </a:p>
          <a:p>
            <a:pPr indent="457200">
              <a:tabLst>
                <a:tab pos="461963" algn="l"/>
              </a:tabLst>
            </a:pPr>
            <a:r>
              <a:rPr lang="en-US" sz="2400" b="1" dirty="0" smtClean="0">
                <a:latin typeface="Cambria" panose="02040503050406030204" pitchFamily="18" charset="0"/>
                <a:ea typeface="Cambria" panose="02040503050406030204" pitchFamily="18" charset="0"/>
              </a:rPr>
              <a:t>	In contrast, prophecy not only instructs believers, but it also convicts unbelievers because they can understand the words in their own language.</a:t>
            </a:r>
          </a:p>
          <a:p>
            <a:pPr indent="457200">
              <a:tabLst>
                <a:tab pos="461963" algn="l"/>
              </a:tabLst>
            </a:pPr>
            <a:endParaRPr lang="en-US" sz="1000" b="1" dirty="0">
              <a:latin typeface="Cambria" panose="02040503050406030204" pitchFamily="18" charset="0"/>
              <a:ea typeface="Cambria" panose="02040503050406030204" pitchFamily="18" charset="0"/>
            </a:endParaRPr>
          </a:p>
          <a:p>
            <a:pPr indent="457200">
              <a:tabLst>
                <a:tab pos="461963" algn="l"/>
              </a:tabLst>
            </a:pPr>
            <a:r>
              <a:rPr lang="en-US" sz="2400" b="1" dirty="0" smtClean="0">
                <a:latin typeface="Cambria" panose="02040503050406030204" pitchFamily="18" charset="0"/>
                <a:ea typeface="Cambria" panose="02040503050406030204" pitchFamily="18" charset="0"/>
              </a:rPr>
              <a:t>	This understanding begins a process that involves conviction, disclosure, worship and the acknowledgement   of God’s presence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14:24-25</a:t>
            </a:r>
            <a:r>
              <a:rPr lang="en-US" sz="2400" b="1" dirty="0" smtClean="0">
                <a:latin typeface="Cambria" panose="02040503050406030204" pitchFamily="18" charset="0"/>
                <a:ea typeface="Cambria" panose="02040503050406030204" pitchFamily="18" charset="0"/>
              </a:rPr>
              <a:t>). </a:t>
            </a: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21884524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99464" y="1143001"/>
            <a:ext cx="8662148" cy="5570756"/>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150" b="1" baseline="30000" dirty="0" smtClean="0">
                <a:effectLst>
                  <a:outerShdw blurRad="38100" dist="38100" dir="2700000" algn="tl">
                    <a:srgbClr val="000000">
                      <a:alpha val="43137"/>
                    </a:srgbClr>
                  </a:outerShdw>
                </a:effectLst>
                <a:latin typeface="Georgia" panose="02040502050405020303" pitchFamily="18" charset="0"/>
              </a:rPr>
              <a:t>26</a:t>
            </a:r>
            <a:r>
              <a:rPr lang="en-US" sz="2150" i="1" dirty="0" smtClean="0">
                <a:latin typeface="Georgia" panose="02040502050405020303" pitchFamily="18" charset="0"/>
              </a:rPr>
              <a:t>How </a:t>
            </a:r>
            <a:r>
              <a:rPr lang="en-US" sz="2150" i="1" dirty="0">
                <a:latin typeface="Georgia" panose="02040502050405020303" pitchFamily="18" charset="0"/>
              </a:rPr>
              <a:t>is it then, brethren? Whenever you come together, each of you has a psalm, has a teaching, has a tongue, has a revelation, has an interpretation. Let all things be done for edification</a:t>
            </a:r>
            <a:r>
              <a:rPr lang="en-US" sz="2150" i="1" dirty="0" smtClean="0">
                <a:latin typeface="Georgia" panose="02040502050405020303" pitchFamily="18" charset="0"/>
              </a:rPr>
              <a:t>. </a:t>
            </a:r>
            <a:r>
              <a:rPr lang="en-US" sz="2150" i="1" dirty="0">
                <a:latin typeface="Georgia" panose="02040502050405020303" pitchFamily="18" charset="0"/>
              </a:rPr>
              <a:t> </a:t>
            </a:r>
            <a:r>
              <a:rPr lang="en-US" sz="2150" b="1" baseline="30000" dirty="0" smtClean="0">
                <a:effectLst>
                  <a:outerShdw blurRad="38100" dist="38100" dir="2700000" algn="tl">
                    <a:srgbClr val="000000">
                      <a:alpha val="43137"/>
                    </a:srgbClr>
                  </a:outerShdw>
                </a:effectLst>
                <a:latin typeface="Georgia" panose="02040502050405020303" pitchFamily="18" charset="0"/>
              </a:rPr>
              <a:t>27</a:t>
            </a:r>
            <a:r>
              <a:rPr lang="en-US" sz="2150" i="1" dirty="0" smtClean="0">
                <a:latin typeface="Georgia" panose="02040502050405020303" pitchFamily="18" charset="0"/>
              </a:rPr>
              <a:t>If </a:t>
            </a:r>
            <a:r>
              <a:rPr lang="en-US" sz="2150" i="1" dirty="0">
                <a:latin typeface="Georgia" panose="02040502050405020303" pitchFamily="18" charset="0"/>
              </a:rPr>
              <a:t>anyone speaks in a tongue, let there be two or at the most three, each </a:t>
            </a:r>
            <a:r>
              <a:rPr lang="en-US" sz="2150" i="1" dirty="0" smtClean="0">
                <a:latin typeface="Georgia" panose="02040502050405020303" pitchFamily="18" charset="0"/>
              </a:rPr>
              <a:t>in </a:t>
            </a:r>
            <a:r>
              <a:rPr lang="en-US" sz="2150" i="1" dirty="0">
                <a:latin typeface="Georgia" panose="02040502050405020303" pitchFamily="18" charset="0"/>
              </a:rPr>
              <a:t>turn, and let one interpret</a:t>
            </a:r>
            <a:r>
              <a:rPr lang="en-US" sz="2150" i="1" dirty="0" smtClean="0">
                <a:latin typeface="Georgia" panose="02040502050405020303" pitchFamily="18" charset="0"/>
              </a:rPr>
              <a:t>. </a:t>
            </a:r>
            <a:r>
              <a:rPr lang="en-US" sz="2150" i="1" dirty="0">
                <a:latin typeface="Georgia" panose="02040502050405020303" pitchFamily="18" charset="0"/>
              </a:rPr>
              <a:t> </a:t>
            </a:r>
            <a:r>
              <a:rPr lang="en-US" sz="2150" b="1" baseline="30000" dirty="0" smtClean="0">
                <a:effectLst>
                  <a:outerShdw blurRad="38100" dist="38100" dir="2700000" algn="tl">
                    <a:srgbClr val="000000">
                      <a:alpha val="43137"/>
                    </a:srgbClr>
                  </a:outerShdw>
                </a:effectLst>
                <a:latin typeface="Georgia" panose="02040502050405020303" pitchFamily="18" charset="0"/>
              </a:rPr>
              <a:t>28</a:t>
            </a:r>
            <a:r>
              <a:rPr lang="en-US" sz="2150" i="1" dirty="0" smtClean="0">
                <a:latin typeface="Georgia" panose="02040502050405020303" pitchFamily="18" charset="0"/>
              </a:rPr>
              <a:t>But </a:t>
            </a:r>
            <a:r>
              <a:rPr lang="en-US" sz="2150" i="1" dirty="0">
                <a:latin typeface="Georgia" panose="02040502050405020303" pitchFamily="18" charset="0"/>
              </a:rPr>
              <a:t>if there is no interpreter, let him keep silent in church, and let him speak to himself and to God</a:t>
            </a:r>
            <a:r>
              <a:rPr lang="en-US" sz="2150" i="1" dirty="0" smtClean="0">
                <a:latin typeface="Georgia" panose="02040502050405020303" pitchFamily="18" charset="0"/>
              </a:rPr>
              <a:t>. </a:t>
            </a:r>
            <a:r>
              <a:rPr lang="en-US" sz="2150" i="1" dirty="0">
                <a:latin typeface="Georgia" panose="02040502050405020303" pitchFamily="18" charset="0"/>
              </a:rPr>
              <a:t> </a:t>
            </a:r>
            <a:r>
              <a:rPr lang="en-US" sz="2150" b="1" baseline="30000" dirty="0" smtClean="0">
                <a:effectLst>
                  <a:outerShdw blurRad="38100" dist="38100" dir="2700000" algn="tl">
                    <a:srgbClr val="000000">
                      <a:alpha val="43137"/>
                    </a:srgbClr>
                  </a:outerShdw>
                </a:effectLst>
                <a:latin typeface="Georgia" panose="02040502050405020303" pitchFamily="18" charset="0"/>
              </a:rPr>
              <a:t>29</a:t>
            </a:r>
            <a:r>
              <a:rPr lang="en-US" sz="2150" i="1" dirty="0" smtClean="0">
                <a:latin typeface="Georgia" panose="02040502050405020303" pitchFamily="18" charset="0"/>
              </a:rPr>
              <a:t>Let </a:t>
            </a:r>
            <a:r>
              <a:rPr lang="en-US" sz="2150" i="1" dirty="0">
                <a:latin typeface="Georgia" panose="02040502050405020303" pitchFamily="18" charset="0"/>
              </a:rPr>
              <a:t>two or three prophets speak, and let the others judge</a:t>
            </a:r>
            <a:r>
              <a:rPr lang="en-US" sz="2150" i="1" dirty="0" smtClean="0">
                <a:latin typeface="Georgia" panose="02040502050405020303" pitchFamily="18" charset="0"/>
              </a:rPr>
              <a:t>.  </a:t>
            </a:r>
            <a:r>
              <a:rPr lang="en-US" sz="2150" b="1" baseline="30000" dirty="0" smtClean="0">
                <a:effectLst>
                  <a:outerShdw blurRad="38100" dist="38100" dir="2700000" algn="tl">
                    <a:srgbClr val="000000">
                      <a:alpha val="43137"/>
                    </a:srgbClr>
                  </a:outerShdw>
                </a:effectLst>
                <a:latin typeface="Georgia" panose="02040502050405020303" pitchFamily="18" charset="0"/>
              </a:rPr>
              <a:t>30</a:t>
            </a:r>
            <a:r>
              <a:rPr lang="en-US" sz="2150" i="1" dirty="0" smtClean="0">
                <a:latin typeface="Georgia" panose="02040502050405020303" pitchFamily="18" charset="0"/>
              </a:rPr>
              <a:t>But if anything</a:t>
            </a:r>
            <a:r>
              <a:rPr lang="en-US" sz="2150" i="1" dirty="0">
                <a:latin typeface="Georgia" panose="02040502050405020303" pitchFamily="18" charset="0"/>
              </a:rPr>
              <a:t> is revealed to another who sits by, let the first keep </a:t>
            </a:r>
            <a:r>
              <a:rPr lang="en-US" sz="2150" i="1" dirty="0" smtClean="0">
                <a:latin typeface="Georgia" panose="02040502050405020303" pitchFamily="18" charset="0"/>
              </a:rPr>
              <a:t>silent. </a:t>
            </a:r>
            <a:r>
              <a:rPr lang="en-US" sz="2150" b="1" baseline="30000" dirty="0" smtClean="0">
                <a:effectLst>
                  <a:outerShdw blurRad="38100" dist="38100" dir="2700000" algn="tl">
                    <a:srgbClr val="000000">
                      <a:alpha val="43137"/>
                    </a:srgbClr>
                  </a:outerShdw>
                </a:effectLst>
                <a:latin typeface="Georgia" panose="02040502050405020303" pitchFamily="18" charset="0"/>
              </a:rPr>
              <a:t>31</a:t>
            </a:r>
            <a:r>
              <a:rPr lang="en-US" sz="2150" i="1" dirty="0" smtClean="0">
                <a:latin typeface="Georgia" panose="02040502050405020303" pitchFamily="18" charset="0"/>
              </a:rPr>
              <a:t>For </a:t>
            </a:r>
            <a:r>
              <a:rPr lang="en-US" sz="2150" i="1" dirty="0">
                <a:latin typeface="Georgia" panose="02040502050405020303" pitchFamily="18" charset="0"/>
              </a:rPr>
              <a:t>you can all prophesy one by one, that all may learn and all may be encouraged</a:t>
            </a:r>
            <a:r>
              <a:rPr lang="en-US" sz="2150" i="1" dirty="0" smtClean="0">
                <a:latin typeface="Georgia" panose="02040502050405020303" pitchFamily="18" charset="0"/>
              </a:rPr>
              <a:t>. </a:t>
            </a:r>
            <a:r>
              <a:rPr lang="en-US" sz="2150" i="1" dirty="0">
                <a:latin typeface="Georgia" panose="02040502050405020303" pitchFamily="18" charset="0"/>
              </a:rPr>
              <a:t> </a:t>
            </a:r>
            <a:r>
              <a:rPr lang="en-US" sz="2150" b="1" baseline="30000" dirty="0" smtClean="0">
                <a:effectLst>
                  <a:outerShdw blurRad="38100" dist="38100" dir="2700000" algn="tl">
                    <a:srgbClr val="000000">
                      <a:alpha val="43137"/>
                    </a:srgbClr>
                  </a:outerShdw>
                </a:effectLst>
                <a:latin typeface="Georgia" panose="02040502050405020303" pitchFamily="18" charset="0"/>
              </a:rPr>
              <a:t>32</a:t>
            </a:r>
            <a:r>
              <a:rPr lang="en-US" sz="2150" i="1" dirty="0" smtClean="0">
                <a:latin typeface="Georgia" panose="02040502050405020303" pitchFamily="18" charset="0"/>
              </a:rPr>
              <a:t>And</a:t>
            </a:r>
            <a:r>
              <a:rPr lang="en-US" sz="2150" i="1" dirty="0">
                <a:latin typeface="Georgia" panose="02040502050405020303" pitchFamily="18" charset="0"/>
              </a:rPr>
              <a:t> the spirits of the prophets are subject to the prophets</a:t>
            </a:r>
            <a:r>
              <a:rPr lang="en-US" sz="2150" i="1" dirty="0" smtClean="0">
                <a:latin typeface="Georgia" panose="02040502050405020303" pitchFamily="18" charset="0"/>
              </a:rPr>
              <a:t>. </a:t>
            </a:r>
            <a:r>
              <a:rPr lang="en-US" sz="2150" i="1" dirty="0">
                <a:latin typeface="Georgia" panose="02040502050405020303" pitchFamily="18" charset="0"/>
              </a:rPr>
              <a:t> </a:t>
            </a:r>
            <a:r>
              <a:rPr lang="en-US" sz="2150" b="1" baseline="30000" dirty="0" smtClean="0">
                <a:effectLst>
                  <a:outerShdw blurRad="38100" dist="38100" dir="2700000" algn="tl">
                    <a:srgbClr val="000000">
                      <a:alpha val="43137"/>
                    </a:srgbClr>
                  </a:outerShdw>
                </a:effectLst>
                <a:latin typeface="Georgia" panose="02040502050405020303" pitchFamily="18" charset="0"/>
              </a:rPr>
              <a:t>33</a:t>
            </a:r>
            <a:r>
              <a:rPr lang="en-US" sz="2150" i="1" dirty="0" smtClean="0">
                <a:latin typeface="Georgia" panose="02040502050405020303" pitchFamily="18" charset="0"/>
              </a:rPr>
              <a:t>For </a:t>
            </a:r>
            <a:r>
              <a:rPr lang="en-US" sz="2150" i="1" dirty="0">
                <a:latin typeface="Georgia" panose="02040502050405020303" pitchFamily="18" charset="0"/>
              </a:rPr>
              <a:t>God is not the author of confusion but of </a:t>
            </a:r>
            <a:r>
              <a:rPr lang="en-US" sz="2150" i="1" dirty="0" smtClean="0">
                <a:latin typeface="Georgia" panose="02040502050405020303" pitchFamily="18" charset="0"/>
              </a:rPr>
              <a:t>peace, as </a:t>
            </a:r>
            <a:r>
              <a:rPr lang="en-US" sz="2150" i="1" dirty="0">
                <a:latin typeface="Georgia" panose="02040502050405020303" pitchFamily="18" charset="0"/>
              </a:rPr>
              <a:t>in all the churches of the saints</a:t>
            </a:r>
            <a:r>
              <a:rPr lang="en-US" sz="2150" i="1" dirty="0" smtClean="0">
                <a:latin typeface="Georgia" panose="02040502050405020303" pitchFamily="18" charset="0"/>
              </a:rPr>
              <a:t>.  </a:t>
            </a:r>
            <a:r>
              <a:rPr lang="en-US" sz="2150" b="1" baseline="30000" dirty="0" smtClean="0">
                <a:effectLst>
                  <a:outerShdw blurRad="38100" dist="38100" dir="2700000" algn="tl">
                    <a:srgbClr val="000000">
                      <a:alpha val="43137"/>
                    </a:srgbClr>
                  </a:outerShdw>
                </a:effectLst>
                <a:latin typeface="Georgia" panose="02040502050405020303" pitchFamily="18" charset="0"/>
              </a:rPr>
              <a:t>34</a:t>
            </a:r>
            <a:r>
              <a:rPr lang="en-US" sz="2150" i="1" dirty="0" smtClean="0">
                <a:latin typeface="Georgia" panose="02040502050405020303" pitchFamily="18" charset="0"/>
              </a:rPr>
              <a:t>Let</a:t>
            </a:r>
            <a:r>
              <a:rPr lang="en-US" sz="2150" i="1" dirty="0">
                <a:latin typeface="Georgia" panose="02040502050405020303" pitchFamily="18" charset="0"/>
              </a:rPr>
              <a:t> your women keep silent in the churches, for they are not permitted to speak; but they are to </a:t>
            </a:r>
            <a:r>
              <a:rPr lang="en-US" sz="2150" i="1" dirty="0" smtClean="0">
                <a:latin typeface="Georgia" panose="02040502050405020303" pitchFamily="18" charset="0"/>
              </a:rPr>
              <a:t>  be </a:t>
            </a:r>
            <a:r>
              <a:rPr lang="en-US" sz="2150" i="1" dirty="0">
                <a:latin typeface="Georgia" panose="02040502050405020303" pitchFamily="18" charset="0"/>
              </a:rPr>
              <a:t>submissive, as the law also says</a:t>
            </a:r>
            <a:r>
              <a:rPr lang="en-US" sz="2150" i="1" dirty="0" smtClean="0">
                <a:latin typeface="Georgia" panose="02040502050405020303" pitchFamily="18" charset="0"/>
              </a:rPr>
              <a:t>. </a:t>
            </a:r>
            <a:r>
              <a:rPr lang="en-US" sz="2150" i="1" dirty="0">
                <a:latin typeface="Georgia" panose="02040502050405020303" pitchFamily="18" charset="0"/>
              </a:rPr>
              <a:t> </a:t>
            </a:r>
            <a:r>
              <a:rPr lang="en-US" sz="2150" b="1" baseline="30000" dirty="0" smtClean="0">
                <a:effectLst>
                  <a:outerShdw blurRad="38100" dist="38100" dir="2700000" algn="tl">
                    <a:srgbClr val="000000">
                      <a:alpha val="43137"/>
                    </a:srgbClr>
                  </a:outerShdw>
                </a:effectLst>
                <a:latin typeface="Georgia" panose="02040502050405020303" pitchFamily="18" charset="0"/>
              </a:rPr>
              <a:t>35</a:t>
            </a:r>
            <a:r>
              <a:rPr lang="en-US" sz="2150" i="1" dirty="0" smtClean="0">
                <a:latin typeface="Georgia" panose="02040502050405020303" pitchFamily="18" charset="0"/>
              </a:rPr>
              <a:t>And </a:t>
            </a:r>
            <a:r>
              <a:rPr lang="en-US" sz="2150" i="1" dirty="0">
                <a:latin typeface="Georgia" panose="02040502050405020303" pitchFamily="18" charset="0"/>
              </a:rPr>
              <a:t>if they want to learn something, let them ask their own husbands at home; for it is shameful for women to speak in church.</a:t>
            </a:r>
            <a:endParaRPr lang="en-US" sz="2150" dirty="0">
              <a:latin typeface="Georgia" panose="02040502050405020303" pitchFamily="18" charset="0"/>
            </a:endParaRPr>
          </a:p>
        </p:txBody>
      </p:sp>
      <p:sp>
        <p:nvSpPr>
          <p:cNvPr id="6" name="Title 1"/>
          <p:cNvSpPr>
            <a:spLocks noGrp="1"/>
          </p:cNvSpPr>
          <p:nvPr>
            <p:ph type="title"/>
          </p:nvPr>
        </p:nvSpPr>
        <p:spPr>
          <a:xfrm>
            <a:off x="313765" y="152400"/>
            <a:ext cx="868680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14:26-35</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35783377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ible Study on 1 Corinthians - Revive Outreach Church"/>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p:spPr>
      </p:pic>
      <p:sp>
        <p:nvSpPr>
          <p:cNvPr id="8" name="TextBox 7"/>
          <p:cNvSpPr txBox="1"/>
          <p:nvPr/>
        </p:nvSpPr>
        <p:spPr>
          <a:xfrm rot="21445311">
            <a:off x="758844" y="2912205"/>
            <a:ext cx="5510705" cy="769441"/>
          </a:xfrm>
          <a:prstGeom prst="rect">
            <a:avLst/>
          </a:prstGeom>
          <a:noFill/>
        </p:spPr>
        <p:txBody>
          <a:bodyPr wrap="square" lIns="0" rIns="0" rtlCol="0" anchor="ctr" anchorCtr="0">
            <a:spAutoFit/>
          </a:bodyPr>
          <a:lstStyle/>
          <a:p>
            <a:pPr algn="ctr"/>
            <a:r>
              <a:rPr lang="en-US" sz="2400" b="1" dirty="0" smtClean="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An Answer to Charismatic Confusion</a:t>
            </a:r>
            <a:endParaRPr lang="en-US" sz="2000" b="1" dirty="0" smtClean="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algn="ctr"/>
            <a:r>
              <a:rPr lang="en-US" sz="2000" b="1" dirty="0" smtClean="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14:1-40</a:t>
            </a:r>
            <a:endParaRPr lang="en-US" sz="2000" b="1" dirty="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7793860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114300"/>
            <a:ext cx="876300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14:26-35</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0" y="1038520"/>
            <a:ext cx="8763000" cy="5724644"/>
          </a:xfrm>
          <a:prstGeom prst="rect">
            <a:avLst/>
          </a:prstGeom>
          <a:noFill/>
          <a:effectLst/>
        </p:spPr>
        <p:txBody>
          <a:bodyPr wrap="square" rtlCol="0">
            <a:spAutoFit/>
          </a:bodyPr>
          <a:lstStyle/>
          <a:p>
            <a:pPr indent="457200">
              <a:tabLst>
                <a:tab pos="461963" algn="l"/>
              </a:tabLst>
            </a:pPr>
            <a:r>
              <a:rPr lang="en-US" sz="2400" dirty="0" smtClean="0"/>
              <a:t>	</a:t>
            </a:r>
            <a:r>
              <a:rPr lang="en-US" sz="2400" b="1" dirty="0" smtClean="0">
                <a:latin typeface="Cambria" panose="02040503050406030204" pitchFamily="18" charset="0"/>
                <a:ea typeface="Cambria" panose="02040503050406030204" pitchFamily="18" charset="0"/>
              </a:rPr>
              <a:t>Having contrasted the least gift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tongues</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with the greatest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prophecy,</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Paul now draws some vital practical conclusions intended to solve the charismatic crisis in Corinth.</a:t>
            </a:r>
          </a:p>
          <a:p>
            <a:pPr indent="457200">
              <a:tabLst>
                <a:tab pos="461963" algn="l"/>
              </a:tabLst>
            </a:pPr>
            <a:endParaRPr lang="en-US" sz="1000" dirty="0"/>
          </a:p>
          <a:p>
            <a:pPr indent="457200">
              <a:tabLst>
                <a:tab pos="461963"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He returns to the principle of mutual edification – each person bringing something to contribute in the assembly  that will beneficial to the whole body. </a:t>
            </a:r>
          </a:p>
          <a:p>
            <a:pPr indent="457200">
              <a:tabLst>
                <a:tab pos="461963" algn="l"/>
              </a:tabLst>
            </a:pPr>
            <a:endParaRPr lang="en-US" sz="1000" b="1" dirty="0">
              <a:latin typeface="Cambria" panose="02040503050406030204" pitchFamily="18" charset="0"/>
              <a:ea typeface="Cambria" panose="02040503050406030204" pitchFamily="18" charset="0"/>
            </a:endParaRPr>
          </a:p>
          <a:p>
            <a:pPr indent="457200">
              <a:tabLst>
                <a:tab pos="461963" algn="l"/>
              </a:tabLst>
            </a:pPr>
            <a:r>
              <a:rPr lang="en-US" sz="2400" b="1" dirty="0" smtClean="0">
                <a:latin typeface="Cambria" panose="02040503050406030204" pitchFamily="18" charset="0"/>
                <a:ea typeface="Cambria" panose="02040503050406030204" pitchFamily="18" charset="0"/>
              </a:rPr>
              <a:t>	If tongues are practiced in the church, they must be accompanied by a public interpretation, so that all things  will be done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for edification</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14:26</a:t>
            </a:r>
            <a:r>
              <a:rPr lang="en-US" sz="2400" b="1" dirty="0" smtClean="0">
                <a:latin typeface="Cambria" panose="02040503050406030204" pitchFamily="18" charset="0"/>
                <a:ea typeface="Cambria" panose="02040503050406030204" pitchFamily="18" charset="0"/>
              </a:rPr>
              <a:t>).</a:t>
            </a:r>
          </a:p>
          <a:p>
            <a:pPr indent="457200">
              <a:tabLst>
                <a:tab pos="461963" algn="l"/>
              </a:tabLst>
            </a:pPr>
            <a:endParaRPr lang="en-US" sz="1000" b="1" dirty="0">
              <a:latin typeface="Cambria" panose="02040503050406030204" pitchFamily="18" charset="0"/>
              <a:ea typeface="Cambria" panose="02040503050406030204" pitchFamily="18" charset="0"/>
            </a:endParaRPr>
          </a:p>
          <a:p>
            <a:pPr indent="457200">
              <a:tabLst>
                <a:tab pos="461963" algn="l"/>
              </a:tabLst>
            </a:pPr>
            <a:r>
              <a:rPr lang="en-US" sz="2400" b="1" dirty="0" smtClean="0">
                <a:latin typeface="Cambria" panose="02040503050406030204" pitchFamily="18" charset="0"/>
                <a:ea typeface="Cambria" panose="02040503050406030204" pitchFamily="18" charset="0"/>
              </a:rPr>
              <a:t>	Paul tell us, that in the first-century church, worship seems to have been spontaneous, but orderly.  They didn’t have the completed Bible, but they had competent and gifted preachers and teachers, apostles and prophets. </a:t>
            </a: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90786484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114300"/>
            <a:ext cx="876300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14:26-35</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152400" y="990600"/>
            <a:ext cx="8858250" cy="5713512"/>
          </a:xfrm>
          <a:prstGeom prst="rect">
            <a:avLst/>
          </a:prstGeom>
          <a:noFill/>
          <a:effectLst/>
        </p:spPr>
        <p:txBody>
          <a:bodyPr wrap="square" rtlCol="0">
            <a:spAutoFit/>
          </a:bodyPr>
          <a:lstStyle/>
          <a:p>
            <a:pPr indent="457200">
              <a:tabLst>
                <a:tab pos="461963" algn="l"/>
              </a:tabLst>
            </a:pPr>
            <a:r>
              <a:rPr lang="en-US" sz="2400" dirty="0" smtClean="0"/>
              <a:t>	</a:t>
            </a:r>
            <a:r>
              <a:rPr lang="en-US" sz="2400" b="1" dirty="0" smtClean="0">
                <a:latin typeface="Cambria" panose="02040503050406030204" pitchFamily="18" charset="0"/>
                <a:ea typeface="Cambria" panose="02040503050406030204" pitchFamily="18" charset="0"/>
              </a:rPr>
              <a:t>And as the spirit swept through the church, He gifted each person to contribute something for the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common good</a:t>
            </a:r>
            <a:r>
              <a:rPr lang="en-US" sz="2400" b="1" dirty="0" smtClean="0">
                <a:latin typeface="Cambria" panose="02040503050406030204" pitchFamily="18" charset="0"/>
                <a:ea typeface="Cambria" panose="02040503050406030204" pitchFamily="18" charset="0"/>
              </a:rPr>
              <a:t>: psalms, lessons, revelations, interpreted tongues – a variety of gifts given for the good of the whole body. </a:t>
            </a:r>
          </a:p>
          <a:p>
            <a:pPr indent="457200">
              <a:tabLst>
                <a:tab pos="461963" algn="l"/>
              </a:tabLst>
            </a:pPr>
            <a:endParaRPr lang="en-US" sz="1000" dirty="0"/>
          </a:p>
          <a:p>
            <a:pPr indent="457200">
              <a:tabLst>
                <a:tab pos="461963"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Since unbelieving Jews were still being called to repent, embrace Jesus as Messiah, and avoid the looming judgment and destruction of Jerusalem, the miraculous sign of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speaking in tongues</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was still in full operation in Corinth. </a:t>
            </a:r>
          </a:p>
          <a:p>
            <a:pPr indent="457200">
              <a:tabLst>
                <a:tab pos="461963" algn="l"/>
              </a:tabLst>
            </a:pPr>
            <a:endParaRPr lang="en-US" sz="1000" b="1" dirty="0">
              <a:latin typeface="Cambria" panose="02040503050406030204" pitchFamily="18" charset="0"/>
              <a:ea typeface="Cambria" panose="02040503050406030204" pitchFamily="18" charset="0"/>
            </a:endParaRPr>
          </a:p>
          <a:p>
            <a:pPr indent="457200">
              <a:tabLst>
                <a:tab pos="461963" algn="l"/>
              </a:tabLst>
            </a:pPr>
            <a:r>
              <a:rPr lang="en-US" sz="2400" b="1" dirty="0" smtClean="0">
                <a:latin typeface="Cambria" panose="02040503050406030204" pitchFamily="18" charset="0"/>
                <a:ea typeface="Cambria" panose="02040503050406030204" pitchFamily="18" charset="0"/>
              </a:rPr>
              <a:t>	However, Paul knew that this charismatic experience     had gotten out of control, so he wisely advised the church concerning the orderly practice of the gift in the assembly. </a:t>
            </a:r>
          </a:p>
          <a:p>
            <a:pPr indent="457200">
              <a:tabLst>
                <a:tab pos="461963" algn="l"/>
              </a:tabLst>
            </a:pPr>
            <a:endParaRPr lang="en-US" sz="1000" b="1" dirty="0">
              <a:latin typeface="Cambria" panose="02040503050406030204" pitchFamily="18" charset="0"/>
              <a:ea typeface="Cambria" panose="02040503050406030204" pitchFamily="18" charset="0"/>
            </a:endParaRPr>
          </a:p>
          <a:p>
            <a:pPr indent="457200">
              <a:tabLst>
                <a:tab pos="461963" algn="l"/>
              </a:tabLst>
            </a:pPr>
            <a:r>
              <a:rPr lang="en-US" sz="2400" b="1" dirty="0" smtClean="0">
                <a:latin typeface="Cambria" panose="02040503050406030204" pitchFamily="18" charset="0"/>
                <a:ea typeface="Cambria" panose="02040503050406030204" pitchFamily="18" charset="0"/>
              </a:rPr>
              <a:t>	</a:t>
            </a: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FIRST</a:t>
            </a:r>
            <a:r>
              <a:rPr lang="en-US" sz="2400" b="1" dirty="0" smtClean="0">
                <a:latin typeface="Cambria" panose="02040503050406030204" pitchFamily="18" charset="0"/>
                <a:ea typeface="Cambria" panose="02040503050406030204" pitchFamily="18" charset="0"/>
              </a:rPr>
              <a:t> – Paul explains that tongues should never be spoken by more than three people during a worship service – and never by more than one person at a time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14:27</a:t>
            </a:r>
            <a:r>
              <a:rPr lang="en-US" sz="2400" b="1" dirty="0" smtClean="0">
                <a:latin typeface="Cambria" panose="02040503050406030204" pitchFamily="18" charset="0"/>
                <a:ea typeface="Cambria" panose="02040503050406030204" pitchFamily="18" charset="0"/>
              </a:rPr>
              <a:t>). </a:t>
            </a: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95288404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114300"/>
            <a:ext cx="876300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14:26-35</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0" y="1066800"/>
            <a:ext cx="8686800" cy="5201424"/>
          </a:xfrm>
          <a:prstGeom prst="rect">
            <a:avLst/>
          </a:prstGeom>
          <a:noFill/>
          <a:effectLst/>
        </p:spPr>
        <p:txBody>
          <a:bodyPr wrap="square" rtlCol="0">
            <a:spAutoFit/>
          </a:bodyPr>
          <a:lstStyle/>
          <a:p>
            <a:pPr indent="457200">
              <a:tabLst>
                <a:tab pos="461963" algn="l"/>
              </a:tabLst>
            </a:pPr>
            <a:r>
              <a:rPr lang="en-US" sz="2400" dirty="0" smtClean="0"/>
              <a:t>	</a:t>
            </a: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SECOND</a:t>
            </a:r>
            <a:r>
              <a:rPr lang="en-US" sz="2400" b="1" dirty="0" smtClean="0">
                <a:latin typeface="Cambria" panose="02040503050406030204" pitchFamily="18" charset="0"/>
                <a:ea typeface="Cambria" panose="02040503050406030204" pitchFamily="18" charset="0"/>
              </a:rPr>
              <a:t> – tongues may be practiced in public worship only if there is an interpreter – either somebody who happens to know the language spoken or somebody miraculously gifted to understand and interpret the message. </a:t>
            </a:r>
          </a:p>
          <a:p>
            <a:pPr indent="457200">
              <a:tabLst>
                <a:tab pos="461963" algn="l"/>
              </a:tabLst>
            </a:pPr>
            <a:endParaRPr lang="en-US" sz="1000" dirty="0"/>
          </a:p>
          <a:p>
            <a:pPr indent="457200">
              <a:tabLst>
                <a:tab pos="461963"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If this qualification cannot be met, then the tongues-speaker must keep silent in the church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14:28</a:t>
            </a:r>
            <a:r>
              <a:rPr lang="en-US" sz="2400" b="1" dirty="0" smtClean="0">
                <a:latin typeface="Cambria" panose="02040503050406030204" pitchFamily="18" charset="0"/>
                <a:ea typeface="Cambria" panose="02040503050406030204" pitchFamily="18" charset="0"/>
              </a:rPr>
              <a:t>).  This reminds us that the principle of corporate edification      must govern everything we do in our worship services. </a:t>
            </a:r>
          </a:p>
          <a:p>
            <a:pPr indent="457200">
              <a:tabLst>
                <a:tab pos="461963" algn="l"/>
              </a:tabLst>
            </a:pPr>
            <a:endParaRPr lang="en-US" sz="1000" b="1" dirty="0">
              <a:latin typeface="Cambria" panose="02040503050406030204" pitchFamily="18" charset="0"/>
              <a:ea typeface="Cambria" panose="02040503050406030204" pitchFamily="18" charset="0"/>
            </a:endParaRPr>
          </a:p>
          <a:p>
            <a:pPr indent="457200">
              <a:tabLst>
                <a:tab pos="461963" algn="l"/>
              </a:tabLst>
            </a:pPr>
            <a:r>
              <a:rPr lang="en-US" sz="2400" b="1" dirty="0" smtClean="0">
                <a:latin typeface="Cambria" panose="02040503050406030204" pitchFamily="18" charset="0"/>
                <a:ea typeface="Cambria" panose="02040503050406030204" pitchFamily="18" charset="0"/>
              </a:rPr>
              <a:t>	Speaking in tongues was not the only element of the church’s assembly that needed to be properly ordered.  The same principle of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two or three</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also related to the practice of prophesying. </a:t>
            </a: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402110779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114300"/>
            <a:ext cx="876300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14:26-35</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0" y="1143000"/>
            <a:ext cx="8763000" cy="4832092"/>
          </a:xfrm>
          <a:prstGeom prst="rect">
            <a:avLst/>
          </a:prstGeom>
          <a:noFill/>
          <a:effectLst/>
        </p:spPr>
        <p:txBody>
          <a:bodyPr wrap="square" rtlCol="0">
            <a:spAutoFit/>
          </a:bodyPr>
          <a:lstStyle/>
          <a:p>
            <a:pPr>
              <a:tabLst>
                <a:tab pos="461963" algn="l"/>
              </a:tabLst>
            </a:pPr>
            <a:r>
              <a:rPr lang="en-US" sz="2400" dirty="0" smtClean="0"/>
              <a:t>	</a:t>
            </a:r>
            <a:r>
              <a:rPr lang="en-US" sz="2400" b="1" dirty="0" smtClean="0">
                <a:latin typeface="Cambria" panose="02040503050406030204" pitchFamily="18" charset="0"/>
                <a:ea typeface="Cambria" panose="02040503050406030204" pitchFamily="18" charset="0"/>
              </a:rPr>
              <a:t>This was to be done in order, so that the leaders of the churches could discern whether these were the genuine utterances of prophets or the dangerous declaration of false teachers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14:29</a:t>
            </a:r>
            <a:r>
              <a:rPr lang="en-US" sz="2400" b="1" dirty="0" smtClean="0">
                <a:latin typeface="Cambria" panose="02040503050406030204" pitchFamily="18" charset="0"/>
                <a:ea typeface="Cambria" panose="02040503050406030204" pitchFamily="18" charset="0"/>
              </a:rPr>
              <a:t>). </a:t>
            </a:r>
          </a:p>
          <a:p>
            <a:pPr>
              <a:tabLst>
                <a:tab pos="461963" algn="l"/>
              </a:tabLst>
            </a:pPr>
            <a:endParaRPr lang="en-US" sz="1000" dirty="0"/>
          </a:p>
          <a:p>
            <a:pPr>
              <a:tabLst>
                <a:tab pos="461963"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Because God is not a God of confusion, but of order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14:33</a:t>
            </a:r>
            <a:r>
              <a:rPr lang="en-US" sz="2400" b="1" dirty="0" smtClean="0">
                <a:latin typeface="Cambria" panose="02040503050406030204" pitchFamily="18" charset="0"/>
                <a:ea typeface="Cambria" panose="02040503050406030204" pitchFamily="18" charset="0"/>
              </a:rPr>
              <a:t>), prophets must speak in turn, demonstrating the kind of dignity, solemnity, and seriousness expected of the work of God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14:30-32</a:t>
            </a:r>
            <a:r>
              <a:rPr lang="en-US" sz="2400" b="1" dirty="0" smtClean="0">
                <a:latin typeface="Cambria" panose="02040503050406030204" pitchFamily="18" charset="0"/>
                <a:ea typeface="Cambria" panose="02040503050406030204" pitchFamily="18" charset="0"/>
              </a:rPr>
              <a:t>).</a:t>
            </a:r>
          </a:p>
          <a:p>
            <a:pPr>
              <a:tabLst>
                <a:tab pos="461963" algn="l"/>
              </a:tabLst>
            </a:pPr>
            <a:endParaRPr lang="en-US" sz="1000" b="1" dirty="0">
              <a:latin typeface="Cambria" panose="02040503050406030204" pitchFamily="18" charset="0"/>
              <a:ea typeface="Cambria" panose="02040503050406030204" pitchFamily="18" charset="0"/>
            </a:endParaRPr>
          </a:p>
          <a:p>
            <a:pPr>
              <a:tabLst>
                <a:tab pos="461963" algn="l"/>
              </a:tabLst>
            </a:pPr>
            <a:r>
              <a:rPr lang="en-US" sz="2400" b="1" dirty="0" smtClean="0">
                <a:latin typeface="Cambria" panose="02040503050406030204" pitchFamily="18" charset="0"/>
                <a:ea typeface="Cambria" panose="02040503050406030204" pitchFamily="18" charset="0"/>
              </a:rPr>
              <a:t>	Neither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tongues</a:t>
            </a:r>
            <a:r>
              <a:rPr lang="en-US" sz="2400" b="1" dirty="0" smtClean="0">
                <a:latin typeface="Cambria" panose="02040503050406030204" pitchFamily="18" charset="0"/>
                <a:ea typeface="Cambria" panose="02040503050406030204" pitchFamily="18" charset="0"/>
              </a:rPr>
              <a:t> nor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prophecy</a:t>
            </a:r>
            <a:r>
              <a:rPr lang="en-US" sz="2400" b="1" dirty="0" smtClean="0">
                <a:latin typeface="Cambria" panose="02040503050406030204" pitchFamily="18" charset="0"/>
                <a:ea typeface="Cambria" panose="02040503050406030204" pitchFamily="18" charset="0"/>
              </a:rPr>
              <a:t> should produce confusion and chaos.  Contrary to how some practice the gifts today, authentic gifts of the Holy Spirit are marked by self-control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14:32</a:t>
            </a:r>
            <a:r>
              <a:rPr lang="en-US" sz="2400" b="1" dirty="0" smtClean="0">
                <a:latin typeface="Cambria" panose="02040503050406030204" pitchFamily="18" charset="0"/>
                <a:ea typeface="Cambria" panose="02040503050406030204" pitchFamily="18" charset="0"/>
              </a:rPr>
              <a:t>). </a:t>
            </a: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86696864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114300"/>
            <a:ext cx="876300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14:26-35</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152400" y="1066800"/>
            <a:ext cx="8839200" cy="5570756"/>
          </a:xfrm>
          <a:prstGeom prst="rect">
            <a:avLst/>
          </a:prstGeom>
          <a:noFill/>
          <a:effectLst/>
        </p:spPr>
        <p:txBody>
          <a:bodyPr wrap="square" rtlCol="0">
            <a:spAutoFit/>
          </a:bodyPr>
          <a:lstStyle/>
          <a:p>
            <a:pPr>
              <a:tabLst>
                <a:tab pos="461963" algn="l"/>
              </a:tabLst>
            </a:pPr>
            <a:r>
              <a:rPr lang="en-US" sz="2400" dirty="0" smtClean="0"/>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says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In light of this principle, David Prior contrast the biblical picture of the proper use of spiritual gifts with the chaotic phenomenon we often hear about today:</a:t>
            </a:r>
          </a:p>
          <a:p>
            <a:pPr>
              <a:tabLst>
                <a:tab pos="461963" algn="l"/>
              </a:tabLst>
            </a:pPr>
            <a:endParaRPr lang="en-US" sz="1000" dirty="0"/>
          </a:p>
          <a:p>
            <a:pPr>
              <a:tabLst>
                <a:tab pos="461963"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“The person with the gift can choose either to use it or not, for this reason it is very misleading to use such language as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ecstasy,</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to describe any of the Spirit’s gifts, but particularly </a:t>
            </a:r>
            <a:r>
              <a:rPr lang="en-US" sz="2400" b="1" i="1" dirty="0" smtClean="0">
                <a:latin typeface="Cambria" panose="02040503050406030204" pitchFamily="18" charset="0"/>
                <a:ea typeface="Cambria" panose="02040503050406030204" pitchFamily="18" charset="0"/>
              </a:rPr>
              <a:t>speaking in tongues</a:t>
            </a:r>
            <a:r>
              <a:rPr lang="en-US" sz="2400" b="1" dirty="0" smtClean="0">
                <a:latin typeface="Cambria" panose="02040503050406030204" pitchFamily="18" charset="0"/>
                <a:ea typeface="Cambria" panose="02040503050406030204" pitchFamily="18" charset="0"/>
              </a:rPr>
              <a:t>.  Such terminology re-introduces pagan concepts and experiences into the arena of God’s operations. His Spirit does not override the wills and minds of human beings.” </a:t>
            </a:r>
          </a:p>
          <a:p>
            <a:pPr>
              <a:tabLst>
                <a:tab pos="461963" algn="l"/>
              </a:tabLst>
            </a:pPr>
            <a:endParaRPr lang="en-US" sz="1000" b="1" dirty="0">
              <a:latin typeface="Cambria" panose="02040503050406030204" pitchFamily="18" charset="0"/>
              <a:ea typeface="Cambria" panose="02040503050406030204" pitchFamily="18" charset="0"/>
            </a:endParaRPr>
          </a:p>
          <a:p>
            <a:pPr>
              <a:tabLst>
                <a:tab pos="461963" algn="l"/>
              </a:tabLst>
            </a:pPr>
            <a:r>
              <a:rPr lang="en-US" sz="2400" b="1" dirty="0" smtClean="0">
                <a:latin typeface="Cambria" panose="02040503050406030204" pitchFamily="18" charset="0"/>
                <a:ea typeface="Cambria" panose="02040503050406030204" pitchFamily="18" charset="0"/>
              </a:rPr>
              <a:t>	So, in furthering his discussion of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orderly</a:t>
            </a:r>
            <a:r>
              <a:rPr lang="en-US" sz="2400" b="1" i="1" dirty="0" smtClean="0">
                <a:latin typeface="Cambria" panose="02040503050406030204" pitchFamily="18" charset="0"/>
                <a:ea typeface="Cambria" panose="02040503050406030204" pitchFamily="18" charset="0"/>
              </a:rPr>
              <a:t> and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appropriate </a:t>
            </a:r>
            <a:r>
              <a:rPr lang="en-US" sz="2400" b="1" dirty="0" smtClean="0">
                <a:latin typeface="Cambria" panose="02040503050406030204" pitchFamily="18" charset="0"/>
                <a:ea typeface="Cambria" panose="02040503050406030204" pitchFamily="18" charset="0"/>
              </a:rPr>
              <a:t>conduct in public worship, Paul provides instruction concerning the authoritative proclamation of the prophetic word with regard to women. </a:t>
            </a: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74453129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114300"/>
            <a:ext cx="876300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14:26-35</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152400" y="1066801"/>
            <a:ext cx="8839200" cy="5139869"/>
          </a:xfrm>
          <a:prstGeom prst="rect">
            <a:avLst/>
          </a:prstGeom>
          <a:noFill/>
          <a:effectLst/>
        </p:spPr>
        <p:txBody>
          <a:bodyPr wrap="square" rtlCol="0">
            <a:spAutoFit/>
          </a:bodyPr>
          <a:lstStyle/>
          <a:p>
            <a:pPr indent="457200">
              <a:tabLst>
                <a:tab pos="461963" algn="l"/>
              </a:tabLst>
            </a:pPr>
            <a:r>
              <a:rPr lang="en-US" sz="2400" dirty="0" smtClean="0"/>
              <a:t>	</a:t>
            </a:r>
            <a:r>
              <a:rPr lang="en-US" sz="2400" b="1" dirty="0" smtClean="0">
                <a:latin typeface="Cambria" panose="02040503050406030204" pitchFamily="18" charset="0"/>
                <a:ea typeface="Cambria" panose="02040503050406030204" pitchFamily="18" charset="0"/>
              </a:rPr>
              <a:t>To fully understand, we must read Paul’s instructions 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14:34-35</a:t>
            </a:r>
            <a:r>
              <a:rPr lang="en-US" sz="2400" b="1" dirty="0" smtClean="0">
                <a:latin typeface="Cambria" panose="02040503050406030204" pitchFamily="18" charset="0"/>
                <a:ea typeface="Cambria" panose="02040503050406030204" pitchFamily="18" charset="0"/>
              </a:rPr>
              <a:t>, in light of several facts about the early church:</a:t>
            </a:r>
          </a:p>
          <a:p>
            <a:pPr>
              <a:tabLst>
                <a:tab pos="461963" algn="l"/>
              </a:tabLst>
            </a:pPr>
            <a:endParaRPr lang="en-US" sz="1000" dirty="0"/>
          </a:p>
          <a:p>
            <a:pPr marL="548640" indent="-342900">
              <a:buSzPct val="80000"/>
              <a:buFont typeface="Wingdings" panose="05000000000000000000" pitchFamily="2" charset="2"/>
              <a:buChar char="Ø"/>
              <a:tabLst>
                <a:tab pos="461963"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First</a:t>
            </a:r>
            <a:r>
              <a:rPr lang="en-US" sz="2400" b="1" dirty="0" smtClean="0">
                <a:latin typeface="Cambria" panose="02040503050406030204" pitchFamily="18" charset="0"/>
                <a:ea typeface="Cambria" panose="02040503050406030204" pitchFamily="18" charset="0"/>
              </a:rPr>
              <a:t> – men and women are created as equal heirs to the promises of salvation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Gal. 3:28</a:t>
            </a:r>
            <a:r>
              <a:rPr lang="en-US" sz="2400" b="1" dirty="0" smtClean="0">
                <a:latin typeface="Cambria" panose="02040503050406030204" pitchFamily="18" charset="0"/>
                <a:ea typeface="Cambria" panose="02040503050406030204" pitchFamily="18" charset="0"/>
              </a:rPr>
              <a:t>).</a:t>
            </a:r>
          </a:p>
          <a:p>
            <a:pPr marL="548640" indent="-342900">
              <a:buSzPct val="80000"/>
              <a:buFont typeface="Wingdings" panose="05000000000000000000" pitchFamily="2" charset="2"/>
              <a:buChar char="Ø"/>
              <a:tabLst>
                <a:tab pos="461963" algn="l"/>
              </a:tabLst>
            </a:pPr>
            <a:endParaRPr lang="en-US" sz="1000" b="1" dirty="0">
              <a:latin typeface="Cambria" panose="02040503050406030204" pitchFamily="18" charset="0"/>
              <a:ea typeface="Cambria" panose="02040503050406030204" pitchFamily="18" charset="0"/>
            </a:endParaRPr>
          </a:p>
          <a:p>
            <a:pPr marL="548640" indent="-342900">
              <a:buSzPct val="80000"/>
              <a:buFont typeface="Wingdings" panose="05000000000000000000" pitchFamily="2" charset="2"/>
              <a:buChar char="Ø"/>
              <a:tabLst>
                <a:tab pos="461963"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Second</a:t>
            </a:r>
            <a:r>
              <a:rPr lang="en-US" sz="2400" b="1" dirty="0" smtClean="0">
                <a:latin typeface="Cambria" panose="02040503050406030204" pitchFamily="18" charset="0"/>
                <a:ea typeface="Cambria" panose="02040503050406030204" pitchFamily="18" charset="0"/>
              </a:rPr>
              <a:t> – women had significant ministry roles in the early church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Rom. 16:1-7</a:t>
            </a:r>
            <a:r>
              <a:rPr lang="en-US" sz="2400" b="1" dirty="0" smtClean="0">
                <a:latin typeface="Cambria" panose="02040503050406030204" pitchFamily="18" charset="0"/>
                <a:ea typeface="Cambria" panose="02040503050406030204" pitchFamily="18" charset="0"/>
              </a:rPr>
              <a:t>).</a:t>
            </a:r>
          </a:p>
          <a:p>
            <a:pPr marL="548640" indent="-342900">
              <a:buSzPct val="80000"/>
              <a:buFont typeface="Wingdings" panose="05000000000000000000" pitchFamily="2" charset="2"/>
              <a:buChar char="Ø"/>
              <a:tabLst>
                <a:tab pos="461963" algn="l"/>
              </a:tabLst>
            </a:pPr>
            <a:endParaRPr lang="en-US" sz="1000" b="1" dirty="0" smtClean="0">
              <a:latin typeface="Cambria" panose="02040503050406030204" pitchFamily="18" charset="0"/>
              <a:ea typeface="Cambria" panose="02040503050406030204" pitchFamily="18" charset="0"/>
            </a:endParaRPr>
          </a:p>
          <a:p>
            <a:pPr marL="548640" indent="-342900">
              <a:buSzPct val="80000"/>
              <a:buFont typeface="Wingdings" panose="05000000000000000000" pitchFamily="2" charset="2"/>
              <a:buChar char="Ø"/>
              <a:tabLst>
                <a:tab pos="461963"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Third</a:t>
            </a:r>
            <a:r>
              <a:rPr lang="en-US" sz="2400" b="1" dirty="0" smtClean="0">
                <a:latin typeface="Cambria" panose="02040503050406030204" pitchFamily="18" charset="0"/>
                <a:ea typeface="Cambria" panose="02040503050406030204" pitchFamily="18" charset="0"/>
              </a:rPr>
              <a:t> – the early church also had prophetesses who engaged in the prophetic ministry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Acts 21:9</a:t>
            </a:r>
            <a:r>
              <a:rPr lang="en-US" sz="2400" b="1" dirty="0" smtClean="0">
                <a:latin typeface="Cambria" panose="02040503050406030204" pitchFamily="18" charset="0"/>
                <a:ea typeface="Cambria" panose="02040503050406030204" pitchFamily="18" charset="0"/>
              </a:rPr>
              <a:t>). </a:t>
            </a:r>
          </a:p>
          <a:p>
            <a:pPr marL="548640" indent="-342900">
              <a:buSzPct val="80000"/>
              <a:buFont typeface="Wingdings" panose="05000000000000000000" pitchFamily="2" charset="2"/>
              <a:buChar char="Ø"/>
              <a:tabLst>
                <a:tab pos="461963" algn="l"/>
              </a:tabLst>
            </a:pPr>
            <a:endParaRPr lang="en-US" sz="1000" b="1" dirty="0">
              <a:latin typeface="Cambria" panose="02040503050406030204" pitchFamily="18" charset="0"/>
              <a:ea typeface="Cambria" panose="02040503050406030204" pitchFamily="18" charset="0"/>
            </a:endParaRPr>
          </a:p>
          <a:p>
            <a:pPr marL="548640" indent="-342900">
              <a:buSzPct val="80000"/>
              <a:buFont typeface="Wingdings" panose="05000000000000000000" pitchFamily="2" charset="2"/>
              <a:buChar char="Ø"/>
              <a:tabLst>
                <a:tab pos="461963"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Fourth</a:t>
            </a:r>
            <a:r>
              <a:rPr lang="en-US" sz="2400" b="1" dirty="0" smtClean="0">
                <a:latin typeface="Cambria" panose="02040503050406030204" pitchFamily="18" charset="0"/>
                <a:ea typeface="Cambria" panose="02040503050406030204" pitchFamily="18" charset="0"/>
              </a:rPr>
              <a:t> – in </a:t>
            </a:r>
            <a:r>
              <a:rPr lang="en-US" sz="2400" b="1" dirty="0">
                <a:latin typeface="Cambria" panose="02040503050406030204" pitchFamily="18" charset="0"/>
                <a:ea typeface="Cambria" panose="02040503050406030204" pitchFamily="18" charset="0"/>
              </a:rPr>
              <a:t>the first-century Greco-Roman world, social </a:t>
            </a:r>
            <a:r>
              <a:rPr lang="en-US" sz="2400" b="1" dirty="0" smtClean="0">
                <a:latin typeface="Cambria" panose="02040503050406030204" pitchFamily="18" charset="0"/>
                <a:ea typeface="Cambria" panose="02040503050406030204" pitchFamily="18" charset="0"/>
              </a:rPr>
              <a:t>and </a:t>
            </a:r>
            <a:r>
              <a:rPr lang="en-US" sz="2400" b="1" dirty="0">
                <a:latin typeface="Cambria" panose="02040503050406030204" pitchFamily="18" charset="0"/>
                <a:ea typeface="Cambria" panose="02040503050406030204" pitchFamily="18" charset="0"/>
              </a:rPr>
              <a:t>gender roles were quite different from </a:t>
            </a:r>
            <a:r>
              <a:rPr lang="en-US" sz="2400" b="1" dirty="0" smtClean="0">
                <a:latin typeface="Cambria" panose="02040503050406030204" pitchFamily="18" charset="0"/>
                <a:ea typeface="Cambria" panose="02040503050406030204" pitchFamily="18" charset="0"/>
              </a:rPr>
              <a:t>our times. And   women were permitted to pray and prophesy under the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proper authority </a:t>
            </a:r>
            <a:r>
              <a:rPr lang="en-US" sz="2400" b="1" dirty="0" smtClean="0">
                <a:latin typeface="Cambria" panose="02040503050406030204" pitchFamily="18" charset="0"/>
                <a:ea typeface="Cambria" panose="02040503050406030204" pitchFamily="18" charset="0"/>
              </a:rPr>
              <a:t>of their husbands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11:5</a:t>
            </a:r>
            <a:r>
              <a:rPr lang="en-US" sz="2400" b="1" dirty="0" smtClean="0">
                <a:latin typeface="Cambria" panose="02040503050406030204" pitchFamily="18" charset="0"/>
                <a:ea typeface="Cambria" panose="02040503050406030204" pitchFamily="18" charset="0"/>
              </a:rPr>
              <a:t>). </a:t>
            </a: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22177618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wipe(left)">
                                      <p:cBhvr>
                                        <p:cTn id="27"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114300"/>
            <a:ext cx="876300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14:26-35</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0" y="1115060"/>
            <a:ext cx="8686800" cy="4832092"/>
          </a:xfrm>
          <a:prstGeom prst="rect">
            <a:avLst/>
          </a:prstGeom>
          <a:noFill/>
          <a:effectLst/>
        </p:spPr>
        <p:txBody>
          <a:bodyPr wrap="square" rtlCol="0">
            <a:spAutoFit/>
          </a:bodyPr>
          <a:lstStyle/>
          <a:p>
            <a:pPr marL="548640" indent="-342900">
              <a:buFont typeface="Wingdings" panose="05000000000000000000" pitchFamily="2" charset="2"/>
              <a:buChar char="Ø"/>
              <a:tabLst>
                <a:tab pos="461963"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Fifth</a:t>
            </a:r>
            <a:r>
              <a:rPr lang="en-US" sz="2400" b="1" dirty="0" smtClean="0">
                <a:latin typeface="Cambria" panose="02040503050406030204" pitchFamily="18" charset="0"/>
                <a:ea typeface="Cambria" panose="02040503050406030204" pitchFamily="18" charset="0"/>
              </a:rPr>
              <a:t> – women often </a:t>
            </a:r>
            <a:r>
              <a:rPr lang="en-US" sz="2400" b="1" dirty="0">
                <a:latin typeface="Cambria" panose="02040503050406030204" pitchFamily="18" charset="0"/>
                <a:ea typeface="Cambria" panose="02040503050406030204" pitchFamily="18" charset="0"/>
              </a:rPr>
              <a:t>had limited public </a:t>
            </a:r>
            <a:r>
              <a:rPr lang="en-US" sz="2400" b="1" dirty="0" smtClean="0">
                <a:latin typeface="Cambria" panose="02040503050406030204" pitchFamily="18" charset="0"/>
                <a:ea typeface="Cambria" panose="02040503050406030204" pitchFamily="18" charset="0"/>
              </a:rPr>
              <a:t>roles, but they </a:t>
            </a:r>
            <a:r>
              <a:rPr lang="en-US" sz="2400" b="1" dirty="0">
                <a:latin typeface="Cambria" panose="02040503050406030204" pitchFamily="18" charset="0"/>
                <a:ea typeface="Cambria" panose="02040503050406030204" pitchFamily="18" charset="0"/>
              </a:rPr>
              <a:t>were not to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exercise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authority over a man</a:t>
            </a:r>
            <a:r>
              <a:rPr lang="en-US" sz="2400" b="1" i="1" dirty="0">
                <a:latin typeface="Cambria" panose="02040503050406030204" pitchFamily="18" charset="0"/>
                <a:ea typeface="Cambria" panose="02040503050406030204" pitchFamily="18" charset="0"/>
              </a:rPr>
              <a:t>,”</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they were to </a:t>
            </a:r>
            <a:r>
              <a:rPr lang="en-US" sz="2400" b="1" dirty="0">
                <a:latin typeface="Cambria" panose="02040503050406030204" pitchFamily="18" charset="0"/>
                <a:ea typeface="Cambria" panose="02040503050406030204" pitchFamily="18" charset="0"/>
              </a:rPr>
              <a:t>remain quiet during the time of public </a:t>
            </a:r>
            <a:r>
              <a:rPr lang="en-US" sz="2400" b="1" dirty="0" smtClean="0">
                <a:latin typeface="Cambria" panose="02040503050406030204" pitchFamily="18" charset="0"/>
                <a:ea typeface="Cambria" panose="02040503050406030204" pitchFamily="18" charset="0"/>
              </a:rPr>
              <a:t>worship and to be submission </a:t>
            </a:r>
            <a:r>
              <a:rPr lang="en-US" sz="2400" b="1" dirty="0">
                <a:latin typeface="Cambria" panose="02040503050406030204" pitchFamily="18" charset="0"/>
                <a:ea typeface="Cambria" panose="02040503050406030204" pitchFamily="18" charset="0"/>
              </a:rPr>
              <a:t>to male authority</a:t>
            </a:r>
            <a:r>
              <a:rPr lang="en-US" sz="2400" b="1" dirty="0" smtClean="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1Tim</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2:12</a:t>
            </a:r>
            <a:r>
              <a:rPr lang="en-US" sz="2400" b="1" dirty="0" smtClean="0">
                <a:latin typeface="Cambria" panose="02040503050406030204" pitchFamily="18" charset="0"/>
                <a:ea typeface="Cambria" panose="02040503050406030204" pitchFamily="18" charset="0"/>
              </a:rPr>
              <a:t>). </a:t>
            </a:r>
          </a:p>
          <a:p>
            <a:pPr marL="548640" indent="-342900">
              <a:buFont typeface="Wingdings" panose="05000000000000000000" pitchFamily="2" charset="2"/>
              <a:buChar char="Ø"/>
              <a:tabLst>
                <a:tab pos="461963" algn="l"/>
              </a:tabLst>
            </a:pPr>
            <a:endParaRPr lang="en-US" sz="1000" b="1" dirty="0">
              <a:latin typeface="Cambria" panose="02040503050406030204" pitchFamily="18" charset="0"/>
              <a:ea typeface="Cambria" panose="02040503050406030204" pitchFamily="18" charset="0"/>
            </a:endParaRPr>
          </a:p>
          <a:p>
            <a:pPr marL="548640" indent="-342900">
              <a:buFont typeface="Wingdings" panose="05000000000000000000" pitchFamily="2" charset="2"/>
              <a:buChar char="Ø"/>
              <a:tabLst>
                <a:tab pos="461963"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Sixth</a:t>
            </a:r>
            <a:r>
              <a:rPr lang="en-US" sz="2400" b="1" dirty="0" smtClean="0">
                <a:latin typeface="Cambria" panose="02040503050406030204" pitchFamily="18" charset="0"/>
                <a:ea typeface="Cambria" panose="02040503050406030204" pitchFamily="18" charset="0"/>
              </a:rPr>
              <a:t> – for His own purposes God has appointed men to serve in the authoritative roles as those primarily responsible for leading, teaching, and preaching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1Tim. 3:1-7; 5:17</a:t>
            </a:r>
            <a:r>
              <a:rPr lang="en-US" sz="2400" b="1" dirty="0" smtClean="0">
                <a:latin typeface="Cambria" panose="02040503050406030204" pitchFamily="18" charset="0"/>
                <a:ea typeface="Cambria" panose="02040503050406030204" pitchFamily="18" charset="0"/>
              </a:rPr>
              <a:t>). </a:t>
            </a:r>
          </a:p>
          <a:p>
            <a:pPr marL="288925">
              <a:tabLst>
                <a:tab pos="461963" algn="l"/>
              </a:tabLst>
            </a:pPr>
            <a:endParaRPr lang="en-US" sz="1000" b="1" dirty="0">
              <a:latin typeface="Cambria" panose="02040503050406030204" pitchFamily="18" charset="0"/>
              <a:ea typeface="Cambria" panose="02040503050406030204" pitchFamily="18" charset="0"/>
            </a:endParaRPr>
          </a:p>
          <a:p>
            <a:pPr indent="457200">
              <a:tabLst>
                <a:tab pos="461963" algn="l"/>
              </a:tabLst>
            </a:pPr>
            <a:r>
              <a:rPr lang="en-US" sz="2400" b="1" dirty="0" smtClean="0">
                <a:latin typeface="Cambria" panose="02040503050406030204" pitchFamily="18" charset="0"/>
                <a:ea typeface="Cambria" panose="02040503050406030204" pitchFamily="18" charset="0"/>
              </a:rPr>
              <a:t>	  It is best to interpret Paul’s strong language instructing women to “</a:t>
            </a:r>
            <a:r>
              <a:rPr lang="en-US" sz="2400" b="1" i="1" dirty="0" smtClean="0">
                <a:latin typeface="Cambria" panose="02040503050406030204" pitchFamily="18" charset="0"/>
                <a:ea typeface="Cambria" panose="02040503050406030204" pitchFamily="18" charset="0"/>
              </a:rPr>
              <a:t>keep silent in the church</a:t>
            </a:r>
            <a:r>
              <a:rPr lang="en-US" sz="2400" b="1" dirty="0" smtClean="0">
                <a:latin typeface="Cambria" panose="02040503050406030204" pitchFamily="18" charset="0"/>
                <a:ea typeface="Cambria" panose="02040503050406030204" pitchFamily="18" charset="0"/>
              </a:rPr>
              <a:t>” (14:34) as referring to official speaking that would in any way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exercise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authority over a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man.</a:t>
            </a:r>
            <a:r>
              <a:rPr lang="en-US" sz="2400" b="1" dirty="0" smtClean="0">
                <a:latin typeface="Cambria" panose="02040503050406030204" pitchFamily="18" charset="0"/>
                <a:ea typeface="Cambria" panose="02040503050406030204" pitchFamily="18" charset="0"/>
              </a:rPr>
              <a:t>” </a:t>
            </a: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70594586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114300"/>
            <a:ext cx="876300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14:26-35</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0" y="973119"/>
            <a:ext cx="8763000" cy="5724644"/>
          </a:xfrm>
          <a:prstGeom prst="rect">
            <a:avLst/>
          </a:prstGeom>
          <a:noFill/>
          <a:effectLst/>
        </p:spPr>
        <p:txBody>
          <a:bodyPr wrap="square" rtlCol="0">
            <a:spAutoFit/>
          </a:bodyPr>
          <a:lstStyle/>
          <a:p>
            <a:pPr indent="457200">
              <a:tabLst>
                <a:tab pos="574675" algn="l"/>
              </a:tabLst>
            </a:pPr>
            <a:r>
              <a:rPr lang="en-US" sz="2400" b="1" dirty="0" smtClean="0">
                <a:latin typeface="Cambria" panose="02040503050406030204" pitchFamily="18" charset="0"/>
                <a:ea typeface="Cambria" panose="02040503050406030204" pitchFamily="18" charset="0"/>
              </a:rPr>
              <a:t>	Given </a:t>
            </a:r>
            <a:r>
              <a:rPr lang="en-US" sz="2400" b="1" dirty="0">
                <a:latin typeface="Cambria" panose="02040503050406030204" pitchFamily="18" charset="0"/>
                <a:ea typeface="Cambria" panose="02040503050406030204" pitchFamily="18" charset="0"/>
              </a:rPr>
              <a:t>the </a:t>
            </a:r>
            <a:r>
              <a:rPr lang="en-US" sz="2400" b="1" dirty="0" smtClean="0">
                <a:latin typeface="Cambria" panose="02040503050406030204" pitchFamily="18" charset="0"/>
                <a:ea typeface="Cambria" panose="02040503050406030204" pitchFamily="18" charset="0"/>
              </a:rPr>
              <a:t>context, Paul appears to be saying, that there   is a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role</a:t>
            </a:r>
            <a:r>
              <a:rPr lang="en-US" sz="2400" b="1" dirty="0" smtClean="0">
                <a:latin typeface="Cambria" panose="02040503050406030204" pitchFamily="18" charset="0"/>
                <a:ea typeface="Cambria" panose="02040503050406030204" pitchFamily="18" charset="0"/>
              </a:rPr>
              <a:t> of dialogue and discussion that takes place among those given the authority to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pass judgment</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among the leadership.  </a:t>
            </a:r>
          </a:p>
          <a:p>
            <a:pPr indent="457200">
              <a:tabLst>
                <a:tab pos="574675" algn="l"/>
              </a:tabLst>
            </a:pPr>
            <a:endParaRPr lang="en-US" sz="1000" b="1" dirty="0" smtClean="0">
              <a:latin typeface="Cambria" panose="02040503050406030204" pitchFamily="18" charset="0"/>
              <a:ea typeface="Cambria" panose="02040503050406030204" pitchFamily="18" charset="0"/>
            </a:endParaRPr>
          </a:p>
          <a:p>
            <a:pPr indent="457200">
              <a:tabLst>
                <a:tab pos="574675" algn="l"/>
              </a:tabLst>
            </a:pPr>
            <a:r>
              <a:rPr lang="en-US" sz="2400" b="1" dirty="0">
                <a:latin typeface="Cambria" panose="02040503050406030204" pitchFamily="18" charset="0"/>
                <a:ea typeface="Cambria" panose="02040503050406030204" pitchFamily="18" charset="0"/>
              </a:rPr>
              <a:t>While women could pray and prophesy</a:t>
            </a:r>
            <a:r>
              <a:rPr lang="en-US" sz="2400" b="1" dirty="0" smtClean="0">
                <a:latin typeface="Cambria" panose="02040503050406030204" pitchFamily="18" charset="0"/>
                <a:ea typeface="Cambria" panose="02040503050406030204" pitchFamily="18" charset="0"/>
              </a:rPr>
              <a:t>. They were prohibited from participating in this authoritative evaluation of the revelation given in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tongues</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or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prophecy</a:t>
            </a:r>
            <a:r>
              <a:rPr lang="en-US" sz="2400" b="1" dirty="0" smtClean="0">
                <a:latin typeface="Cambria" panose="02040503050406030204" pitchFamily="18" charset="0"/>
                <a:ea typeface="Cambria" panose="02040503050406030204" pitchFamily="18" charset="0"/>
              </a:rPr>
              <a:t>.  Since doing so would involve exercising authority over men. </a:t>
            </a:r>
          </a:p>
          <a:p>
            <a:pPr indent="457200">
              <a:tabLst>
                <a:tab pos="574675" algn="l"/>
              </a:tabLst>
            </a:pPr>
            <a:endParaRPr lang="en-US" sz="1000" b="1" dirty="0">
              <a:latin typeface="Cambria" panose="02040503050406030204" pitchFamily="18" charset="0"/>
              <a:ea typeface="Cambria" panose="02040503050406030204" pitchFamily="18" charset="0"/>
            </a:endParaRPr>
          </a:p>
          <a:p>
            <a:pPr indent="457200">
              <a:tabLst>
                <a:tab pos="574675" algn="l"/>
              </a:tabLst>
            </a:pPr>
            <a:r>
              <a:rPr lang="en-US" sz="2400" b="1" dirty="0" smtClean="0">
                <a:latin typeface="Cambria" panose="02040503050406030204" pitchFamily="18" charset="0"/>
                <a:ea typeface="Cambria" panose="02040503050406030204" pitchFamily="18" charset="0"/>
              </a:rPr>
              <a:t>Therefore, </a:t>
            </a:r>
            <a:r>
              <a:rPr lang="en-US" sz="2400" b="1" dirty="0">
                <a:latin typeface="Cambria" panose="02040503050406030204" pitchFamily="18" charset="0"/>
                <a:ea typeface="Cambria" panose="02040503050406030204" pitchFamily="18" charset="0"/>
              </a:rPr>
              <a:t>when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tongues</a:t>
            </a:r>
            <a:r>
              <a:rPr lang="en-US" sz="2400" b="1" dirty="0">
                <a:latin typeface="Cambria" panose="02040503050406030204" pitchFamily="18" charset="0"/>
                <a:ea typeface="Cambria" panose="02040503050406030204" pitchFamily="18" charset="0"/>
              </a:rPr>
              <a:t> </a:t>
            </a:r>
            <a:r>
              <a:rPr lang="en-US" sz="2400" b="1" i="1" dirty="0">
                <a:latin typeface="Cambria" panose="02040503050406030204" pitchFamily="18" charset="0"/>
                <a:ea typeface="Cambria" panose="02040503050406030204" pitchFamily="18" charset="0"/>
              </a:rPr>
              <a:t>and</a:t>
            </a:r>
            <a:r>
              <a:rPr lang="en-US" sz="2400" b="1" dirty="0">
                <a:latin typeface="Cambria" panose="02040503050406030204" pitchFamily="18" charset="0"/>
                <a:ea typeface="Cambria" panose="02040503050406030204" pitchFamily="18" charset="0"/>
              </a:rPr>
              <a:t>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prophecy</a:t>
            </a:r>
            <a:r>
              <a:rPr lang="en-US" sz="2400" b="1" dirty="0">
                <a:latin typeface="Cambria" panose="02040503050406030204" pitchFamily="18" charset="0"/>
                <a:ea typeface="Cambria" panose="02040503050406030204" pitchFamily="18" charset="0"/>
              </a:rPr>
              <a:t> are being evaluated, women are to remain silent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14:34</a:t>
            </a:r>
            <a:r>
              <a:rPr lang="en-US" sz="2400" b="1" dirty="0" smtClean="0">
                <a:latin typeface="Cambria" panose="02040503050406030204" pitchFamily="18" charset="0"/>
                <a:ea typeface="Cambria" panose="02040503050406030204" pitchFamily="18" charset="0"/>
              </a:rPr>
              <a:t>). </a:t>
            </a:r>
          </a:p>
          <a:p>
            <a:pPr indent="457200">
              <a:tabLst>
                <a:tab pos="461963" algn="l"/>
              </a:tabLst>
            </a:pPr>
            <a:endParaRPr lang="en-US" sz="1000" b="1" dirty="0">
              <a:latin typeface="Cambria" panose="02040503050406030204" pitchFamily="18" charset="0"/>
              <a:ea typeface="Cambria" panose="02040503050406030204" pitchFamily="18" charset="0"/>
            </a:endParaRPr>
          </a:p>
          <a:p>
            <a:pPr indent="457200">
              <a:tabLst>
                <a:tab pos="461963" algn="l"/>
              </a:tabLst>
            </a:pPr>
            <a:r>
              <a:rPr lang="en-US" sz="2400" b="1" dirty="0" smtClean="0">
                <a:latin typeface="Cambria" panose="02040503050406030204" pitchFamily="18" charset="0"/>
                <a:ea typeface="Cambria" panose="02040503050406030204" pitchFamily="18" charset="0"/>
              </a:rPr>
              <a:t>Interpreted </a:t>
            </a:r>
            <a:r>
              <a:rPr lang="en-US" sz="2400" b="1" dirty="0">
                <a:latin typeface="Cambria" panose="02040503050406030204" pitchFamily="18" charset="0"/>
                <a:ea typeface="Cambria" panose="02040503050406030204" pitchFamily="18" charset="0"/>
              </a:rPr>
              <a:t>in its context, </a:t>
            </a:r>
            <a:r>
              <a:rPr lang="en-US" sz="2400" b="1" dirty="0" smtClean="0">
                <a:latin typeface="Cambria" panose="02040503050406030204" pitchFamily="18" charset="0"/>
                <a:ea typeface="Cambria" panose="02040503050406030204" pitchFamily="18" charset="0"/>
              </a:rPr>
              <a:t>this passage</a:t>
            </a:r>
            <a:r>
              <a:rPr lang="en-US" sz="2400" b="1" dirty="0">
                <a:latin typeface="Cambria" panose="02040503050406030204" pitchFamily="18" charset="0"/>
                <a:ea typeface="Cambria" panose="02040503050406030204" pitchFamily="18" charset="0"/>
              </a:rPr>
              <a:t> is not a command for women to be silent at all times in the church. </a:t>
            </a:r>
            <a:r>
              <a:rPr lang="en-US" sz="2400" b="1" dirty="0" smtClean="0">
                <a:latin typeface="Cambria" panose="02040503050406030204" pitchFamily="18" charset="0"/>
                <a:ea typeface="Cambria" panose="02040503050406030204" pitchFamily="18" charset="0"/>
              </a:rPr>
              <a:t> Rather, it </a:t>
            </a:r>
            <a:r>
              <a:rPr lang="en-US" sz="2400" b="1" dirty="0">
                <a:latin typeface="Cambria" panose="02040503050406030204" pitchFamily="18" charset="0"/>
                <a:ea typeface="Cambria" panose="02040503050406030204" pitchFamily="18" charset="0"/>
              </a:rPr>
              <a:t>is a command, in agreement with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First Timothy </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2:11-12</a:t>
            </a:r>
            <a:r>
              <a:rPr lang="en-US" sz="2400" b="1" dirty="0">
                <a:latin typeface="Cambria" panose="02040503050406030204" pitchFamily="18" charset="0"/>
                <a:ea typeface="Cambria" panose="02040503050406030204" pitchFamily="18" charset="0"/>
              </a:rPr>
              <a:t>, that women are not to exercise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authority over men </a:t>
            </a:r>
            <a:r>
              <a:rPr lang="en-US" sz="2400" b="1" dirty="0">
                <a:latin typeface="Cambria" panose="02040503050406030204" pitchFamily="18" charset="0"/>
                <a:ea typeface="Cambria" panose="02040503050406030204" pitchFamily="18" charset="0"/>
              </a:rPr>
              <a:t>in </a:t>
            </a:r>
            <a:r>
              <a:rPr lang="en-US" sz="2400" b="1" dirty="0" smtClean="0">
                <a:latin typeface="Cambria" panose="02040503050406030204" pitchFamily="18" charset="0"/>
                <a:ea typeface="Cambria" panose="02040503050406030204" pitchFamily="18" charset="0"/>
              </a:rPr>
              <a:t>church.  </a:t>
            </a: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56342330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8267" y="1206500"/>
            <a:ext cx="8607134" cy="3877985"/>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600" b="1" baseline="30000" dirty="0" smtClean="0">
                <a:effectLst>
                  <a:outerShdw blurRad="38100" dist="38100" dir="2700000" algn="tl">
                    <a:srgbClr val="000000">
                      <a:alpha val="43137"/>
                    </a:srgbClr>
                  </a:outerShdw>
                </a:effectLst>
                <a:latin typeface="Georgia" panose="02040502050405020303" pitchFamily="18" charset="0"/>
              </a:rPr>
              <a:t>36</a:t>
            </a:r>
            <a:r>
              <a:rPr lang="en-US" sz="2600" i="1" dirty="0" smtClean="0">
                <a:latin typeface="Georgia" panose="02040502050405020303" pitchFamily="18" charset="0"/>
              </a:rPr>
              <a:t>Or </a:t>
            </a:r>
            <a:r>
              <a:rPr lang="en-US" sz="2600" i="1" dirty="0">
                <a:latin typeface="Georgia" panose="02040502050405020303" pitchFamily="18" charset="0"/>
              </a:rPr>
              <a:t>did the word of God come originally from you? Or was it you only that it reached</a:t>
            </a:r>
            <a:r>
              <a:rPr lang="en-US" sz="2600" i="1" dirty="0" smtClean="0">
                <a:latin typeface="Georgia" panose="02040502050405020303" pitchFamily="18" charset="0"/>
              </a:rPr>
              <a:t>? </a:t>
            </a:r>
            <a:r>
              <a:rPr lang="en-US" sz="2600" i="1" dirty="0">
                <a:latin typeface="Georgia" panose="02040502050405020303" pitchFamily="18" charset="0"/>
              </a:rPr>
              <a:t> </a:t>
            </a:r>
            <a:r>
              <a:rPr lang="en-US" sz="2600" b="1" baseline="30000" dirty="0" smtClean="0">
                <a:effectLst>
                  <a:outerShdw blurRad="38100" dist="38100" dir="2700000" algn="tl">
                    <a:srgbClr val="000000">
                      <a:alpha val="43137"/>
                    </a:srgbClr>
                  </a:outerShdw>
                </a:effectLst>
                <a:latin typeface="Georgia" panose="02040502050405020303" pitchFamily="18" charset="0"/>
              </a:rPr>
              <a:t>37</a:t>
            </a:r>
            <a:r>
              <a:rPr lang="en-US" sz="2600" i="1" dirty="0" smtClean="0">
                <a:latin typeface="Georgia" panose="02040502050405020303" pitchFamily="18" charset="0"/>
              </a:rPr>
              <a:t>If </a:t>
            </a:r>
            <a:r>
              <a:rPr lang="en-US" sz="2600" i="1" dirty="0">
                <a:latin typeface="Georgia" panose="02040502050405020303" pitchFamily="18" charset="0"/>
              </a:rPr>
              <a:t>anyone thinks himself to be a prophet or spiritual, let him acknowledge that the things which I write to you are the commandments of the Lord</a:t>
            </a:r>
            <a:r>
              <a:rPr lang="en-US" sz="2600" i="1" dirty="0" smtClean="0">
                <a:latin typeface="Georgia" panose="02040502050405020303" pitchFamily="18" charset="0"/>
              </a:rPr>
              <a:t>. </a:t>
            </a:r>
            <a:r>
              <a:rPr lang="en-US" sz="2600" i="1" dirty="0">
                <a:latin typeface="Georgia" panose="02040502050405020303" pitchFamily="18" charset="0"/>
              </a:rPr>
              <a:t> </a:t>
            </a:r>
            <a:r>
              <a:rPr lang="en-US" sz="2600" b="1" baseline="30000" dirty="0" smtClean="0">
                <a:effectLst>
                  <a:outerShdw blurRad="38100" dist="38100" dir="2700000" algn="tl">
                    <a:srgbClr val="000000">
                      <a:alpha val="43137"/>
                    </a:srgbClr>
                  </a:outerShdw>
                </a:effectLst>
                <a:latin typeface="Georgia" panose="02040502050405020303" pitchFamily="18" charset="0"/>
              </a:rPr>
              <a:t>38</a:t>
            </a:r>
            <a:r>
              <a:rPr lang="en-US" sz="2600" i="1" dirty="0" smtClean="0">
                <a:latin typeface="Georgia" panose="02040502050405020303" pitchFamily="18" charset="0"/>
              </a:rPr>
              <a:t>But</a:t>
            </a:r>
            <a:r>
              <a:rPr lang="en-US" sz="2600" i="1" dirty="0">
                <a:latin typeface="Georgia" panose="02040502050405020303" pitchFamily="18" charset="0"/>
              </a:rPr>
              <a:t> if anyone is ignorant, let him be ignorant</a:t>
            </a:r>
            <a:r>
              <a:rPr lang="en-US" sz="2600" i="1" dirty="0" smtClean="0">
                <a:latin typeface="Georgia" panose="02040502050405020303" pitchFamily="18" charset="0"/>
              </a:rPr>
              <a:t>.  </a:t>
            </a:r>
            <a:r>
              <a:rPr lang="en-US" sz="2600" b="1" baseline="30000" dirty="0" smtClean="0">
                <a:effectLst>
                  <a:outerShdw blurRad="38100" dist="38100" dir="2700000" algn="tl">
                    <a:srgbClr val="000000">
                      <a:alpha val="43137"/>
                    </a:srgbClr>
                  </a:outerShdw>
                </a:effectLst>
                <a:latin typeface="Georgia" panose="02040502050405020303" pitchFamily="18" charset="0"/>
              </a:rPr>
              <a:t>39</a:t>
            </a:r>
            <a:r>
              <a:rPr lang="en-US" sz="2600" i="1" dirty="0" smtClean="0">
                <a:latin typeface="Georgia" panose="02040502050405020303" pitchFamily="18" charset="0"/>
              </a:rPr>
              <a:t>Therefore</a:t>
            </a:r>
            <a:r>
              <a:rPr lang="en-US" sz="2600" i="1" dirty="0">
                <a:latin typeface="Georgia" panose="02040502050405020303" pitchFamily="18" charset="0"/>
              </a:rPr>
              <a:t>, brethren, desire earnestly </a:t>
            </a:r>
            <a:r>
              <a:rPr lang="en-US" sz="2600" i="1" dirty="0" smtClean="0">
                <a:latin typeface="Georgia" panose="02040502050405020303" pitchFamily="18" charset="0"/>
              </a:rPr>
              <a:t>to, </a:t>
            </a:r>
            <a:r>
              <a:rPr lang="en-US" sz="2600" i="1" dirty="0">
                <a:latin typeface="Georgia" panose="02040502050405020303" pitchFamily="18" charset="0"/>
              </a:rPr>
              <a:t>prophesy, and do not forbid to speak with </a:t>
            </a:r>
            <a:r>
              <a:rPr lang="en-US" sz="2600" i="1" dirty="0" smtClean="0">
                <a:latin typeface="Georgia" panose="02040502050405020303" pitchFamily="18" charset="0"/>
              </a:rPr>
              <a:t>tongues.  </a:t>
            </a:r>
            <a:r>
              <a:rPr lang="en-US" sz="2600" b="1" baseline="30000" dirty="0" smtClean="0">
                <a:effectLst>
                  <a:outerShdw blurRad="38100" dist="38100" dir="2700000" algn="tl">
                    <a:srgbClr val="000000">
                      <a:alpha val="43137"/>
                    </a:srgbClr>
                  </a:outerShdw>
                </a:effectLst>
                <a:latin typeface="Georgia" panose="02040502050405020303" pitchFamily="18" charset="0"/>
              </a:rPr>
              <a:t>40</a:t>
            </a:r>
            <a:r>
              <a:rPr lang="en-US" sz="2600" i="1" dirty="0" smtClean="0">
                <a:latin typeface="Georgia" panose="02040502050405020303" pitchFamily="18" charset="0"/>
              </a:rPr>
              <a:t>Let </a:t>
            </a:r>
            <a:r>
              <a:rPr lang="en-US" sz="2600" i="1" dirty="0">
                <a:latin typeface="Georgia" panose="02040502050405020303" pitchFamily="18" charset="0"/>
              </a:rPr>
              <a:t>all things be done decently and in order.</a:t>
            </a:r>
          </a:p>
        </p:txBody>
      </p:sp>
      <p:sp>
        <p:nvSpPr>
          <p:cNvPr id="6" name="Title 1"/>
          <p:cNvSpPr>
            <a:spLocks noGrp="1"/>
          </p:cNvSpPr>
          <p:nvPr>
            <p:ph type="title"/>
          </p:nvPr>
        </p:nvSpPr>
        <p:spPr>
          <a:xfrm>
            <a:off x="313765" y="152400"/>
            <a:ext cx="868680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14:36-40</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41045781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114300"/>
            <a:ext cx="876300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14:36-40</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0" y="1066800"/>
            <a:ext cx="8686800" cy="5201424"/>
          </a:xfrm>
          <a:prstGeom prst="rect">
            <a:avLst/>
          </a:prstGeom>
          <a:noFill/>
          <a:effectLst/>
        </p:spPr>
        <p:txBody>
          <a:bodyPr wrap="square" rtlCol="0">
            <a:spAutoFit/>
          </a:bodyPr>
          <a:lstStyle/>
          <a:p>
            <a:pPr indent="457200">
              <a:tabLst>
                <a:tab pos="574675" algn="l"/>
              </a:tabLst>
            </a:pPr>
            <a:r>
              <a:rPr lang="en-US" sz="2400" b="1" dirty="0" smtClean="0">
                <a:latin typeface="Cambria" panose="02040503050406030204" pitchFamily="18" charset="0"/>
                <a:ea typeface="Cambria" panose="02040503050406030204" pitchFamily="18" charset="0"/>
              </a:rPr>
              <a:t>	Like many edgy, trendy, flashy churches today, the Corinthians appear to have viewed themselves as pacesetters, who flippantly threw off order, tradition, and conventions – even those established by Christ and the apostles. </a:t>
            </a:r>
          </a:p>
          <a:p>
            <a:pPr indent="457200">
              <a:tabLst>
                <a:tab pos="574675" algn="l"/>
              </a:tabLst>
            </a:pPr>
            <a:endParaRPr lang="en-US" sz="1000" b="1" dirty="0" smtClean="0">
              <a:latin typeface="Cambria" panose="02040503050406030204" pitchFamily="18" charset="0"/>
              <a:ea typeface="Cambria" panose="02040503050406030204" pitchFamily="18" charset="0"/>
            </a:endParaRPr>
          </a:p>
          <a:p>
            <a:pPr indent="457200">
              <a:tabLst>
                <a:tab pos="461963" algn="l"/>
              </a:tabLst>
            </a:pPr>
            <a:r>
              <a:rPr lang="en-US" sz="2400" b="1" dirty="0" smtClean="0">
                <a:latin typeface="Cambria" panose="02040503050406030204" pitchFamily="18" charset="0"/>
                <a:ea typeface="Cambria" panose="02040503050406030204" pitchFamily="18" charset="0"/>
              </a:rPr>
              <a:t>Claiming to have a higher spirituality than all others, and likely appealing to the authority of their own so-called prophetic gifts, the Corinthians created a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do-it-yourself</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form of Christian worship characterized by disorder, division, and chaos. </a:t>
            </a:r>
          </a:p>
          <a:p>
            <a:pPr indent="457200">
              <a:tabLst>
                <a:tab pos="461963" algn="l"/>
              </a:tabLst>
            </a:pPr>
            <a:endParaRPr lang="en-US" sz="1000" b="1" dirty="0" smtClean="0">
              <a:latin typeface="Cambria" panose="02040503050406030204" pitchFamily="18" charset="0"/>
              <a:ea typeface="Cambria" panose="02040503050406030204" pitchFamily="18" charset="0"/>
            </a:endParaRPr>
          </a:p>
          <a:p>
            <a:pPr indent="457200">
              <a:tabLst>
                <a:tab pos="461963" algn="l"/>
              </a:tabLst>
            </a:pPr>
            <a:r>
              <a:rPr lang="en-US" sz="2400" b="1" dirty="0" smtClean="0">
                <a:latin typeface="Cambria" panose="02040503050406030204" pitchFamily="18" charset="0"/>
                <a:ea typeface="Cambria" panose="02040503050406030204" pitchFamily="18" charset="0"/>
              </a:rPr>
              <a:t>Paul responds to their elitist and innovative spirit with a bite of sarcasm: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Was it from you that the word of God first went forth? Or has it come to you only?</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14:36</a:t>
            </a:r>
            <a:r>
              <a:rPr lang="en-US" sz="2400" b="1" dirty="0" smtClean="0">
                <a:latin typeface="Cambria" panose="02040503050406030204" pitchFamily="18" charset="0"/>
                <a:ea typeface="Cambria" panose="02040503050406030204" pitchFamily="18" charset="0"/>
              </a:rPr>
              <a:t>).</a:t>
            </a: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41210538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1066800"/>
            <a:ext cx="8763000" cy="5570756"/>
          </a:xfrm>
          <a:prstGeom prst="rect">
            <a:avLst/>
          </a:prstGeom>
          <a:noFill/>
          <a:effectLst/>
        </p:spPr>
        <p:txBody>
          <a:bodyPr wrap="square" rtlCol="0">
            <a:spAutoFit/>
          </a:bodyPr>
          <a:lstStyle/>
          <a:p>
            <a:pPr indent="457200">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begins our lesson … </a:t>
            </a:r>
            <a:r>
              <a:rPr lang="en-US" sz="2400" b="1" dirty="0" smtClean="0">
                <a:latin typeface="Cambria" panose="02040503050406030204" pitchFamily="18" charset="0"/>
                <a:ea typeface="Cambria" panose="02040503050406030204" pitchFamily="18" charset="0"/>
              </a:rPr>
              <a:t>with a snippet from Poet  John Godfrey Saxe poem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Blind Men and the Elephant</a:t>
            </a:r>
            <a:r>
              <a:rPr lang="en-US" sz="2400" b="1" dirty="0" smtClean="0">
                <a:latin typeface="Cambria" panose="02040503050406030204" pitchFamily="18" charset="0"/>
                <a:ea typeface="Cambria" panose="02040503050406030204" pitchFamily="18" charset="0"/>
              </a:rPr>
              <a:t>.”     A humorous retelling of an ancient Hindu folk tale.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It was six men of </a:t>
            </a:r>
            <a:r>
              <a:rPr lang="en-US" sz="2400" b="1" dirty="0" err="1" smtClean="0">
                <a:latin typeface="Cambria" panose="02040503050406030204" pitchFamily="18" charset="0"/>
                <a:ea typeface="Cambria" panose="02040503050406030204" pitchFamily="18" charset="0"/>
              </a:rPr>
              <a:t>Indostan</a:t>
            </a:r>
            <a:endParaRPr lang="en-US" sz="2400" b="1" dirty="0" smtClean="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To learning much inclined,</a:t>
            </a:r>
          </a:p>
          <a:p>
            <a:pPr indent="457200">
              <a:tabLst>
                <a:tab pos="457200" algn="l"/>
              </a:tabLst>
            </a:pPr>
            <a:r>
              <a:rPr lang="en-US" sz="2400" b="1" dirty="0" smtClean="0">
                <a:latin typeface="Cambria" panose="02040503050406030204" pitchFamily="18" charset="0"/>
                <a:ea typeface="Cambria" panose="02040503050406030204" pitchFamily="18" charset="0"/>
              </a:rPr>
              <a:t>Who went to see the Elephant</a:t>
            </a:r>
          </a:p>
          <a:p>
            <a:pPr indent="457200">
              <a:tabLst>
                <a:tab pos="457200" algn="l"/>
              </a:tabLst>
            </a:pPr>
            <a:r>
              <a:rPr lang="en-US" sz="2400" b="1" dirty="0" smtClean="0">
                <a:latin typeface="Cambria" panose="02040503050406030204" pitchFamily="18" charset="0"/>
                <a:ea typeface="Cambria" panose="02040503050406030204" pitchFamily="18" charset="0"/>
              </a:rPr>
              <a:t>(Though all of them were blind),</a:t>
            </a:r>
          </a:p>
          <a:p>
            <a:pPr indent="457200">
              <a:tabLst>
                <a:tab pos="457200" algn="l"/>
              </a:tabLst>
            </a:pPr>
            <a:r>
              <a:rPr lang="en-US" sz="2400" b="1" dirty="0" smtClean="0">
                <a:latin typeface="Cambria" panose="02040503050406030204" pitchFamily="18" charset="0"/>
                <a:ea typeface="Cambria" panose="02040503050406030204" pitchFamily="18" charset="0"/>
              </a:rPr>
              <a:t>That each by observation </a:t>
            </a:r>
          </a:p>
          <a:p>
            <a:pPr indent="457200">
              <a:tabLst>
                <a:tab pos="457200" algn="l"/>
              </a:tabLst>
            </a:pPr>
            <a:r>
              <a:rPr lang="en-US" sz="2400" b="1" dirty="0" smtClean="0">
                <a:latin typeface="Cambria" panose="02040503050406030204" pitchFamily="18" charset="0"/>
                <a:ea typeface="Cambria" panose="02040503050406030204" pitchFamily="18" charset="0"/>
              </a:rPr>
              <a:t>Might satisfy his mind. </a:t>
            </a:r>
            <a:br>
              <a:rPr lang="en-US" sz="2400" b="1" dirty="0" smtClean="0">
                <a:latin typeface="Cambria" panose="02040503050406030204" pitchFamily="18" charset="0"/>
                <a:ea typeface="Cambria" panose="02040503050406030204" pitchFamily="18" charset="0"/>
              </a:rPr>
            </a:br>
            <a:endParaRPr lang="en-US" sz="10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In the story, six blind men, having never heard of an elephant before, approach the massive elephant at different points, examine their small part of the beast, and then draw their conclusions about the animal based on their limited observation. </a:t>
            </a:r>
            <a:endParaRPr lang="en-US" sz="100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228600" y="76200"/>
            <a:ext cx="868680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 </a:t>
            </a:r>
            <a:r>
              <a:rPr lang="en-US" sz="32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11838" y="28575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44757644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Effect transition="in" filter="wipe(left)">
                                      <p:cBhvr>
                                        <p:cTn id="15" dur="1000"/>
                                        <p:tgtEl>
                                          <p:spTgt spid="8">
                                            <p:txEl>
                                              <p:pRg st="3" end="3"/>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8">
                                            <p:txEl>
                                              <p:pRg st="4" end="4"/>
                                            </p:txEl>
                                          </p:spTgt>
                                        </p:tgtEl>
                                        <p:attrNameLst>
                                          <p:attrName>style.visibility</p:attrName>
                                        </p:attrNameLst>
                                      </p:cBhvr>
                                      <p:to>
                                        <p:strVal val="visible"/>
                                      </p:to>
                                    </p:set>
                                    <p:animEffect transition="in" filter="wipe(left)">
                                      <p:cBhvr>
                                        <p:cTn id="18" dur="1000"/>
                                        <p:tgtEl>
                                          <p:spTgt spid="8">
                                            <p:txEl>
                                              <p:pRg st="4" end="4"/>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animEffect transition="in" filter="wipe(left)">
                                      <p:cBhvr>
                                        <p:cTn id="21" dur="1000"/>
                                        <p:tgtEl>
                                          <p:spTgt spid="8">
                                            <p:txEl>
                                              <p:pRg st="5" end="5"/>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8">
                                            <p:txEl>
                                              <p:pRg st="6" end="6"/>
                                            </p:txEl>
                                          </p:spTgt>
                                        </p:tgtEl>
                                        <p:attrNameLst>
                                          <p:attrName>style.visibility</p:attrName>
                                        </p:attrNameLst>
                                      </p:cBhvr>
                                      <p:to>
                                        <p:strVal val="visible"/>
                                      </p:to>
                                    </p:set>
                                    <p:animEffect transition="in" filter="wipe(left)">
                                      <p:cBhvr>
                                        <p:cTn id="24" dur="1000"/>
                                        <p:tgtEl>
                                          <p:spTgt spid="8">
                                            <p:txEl>
                                              <p:pRg st="6" end="6"/>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animEffect transition="in" filter="wipe(left)">
                                      <p:cBhvr>
                                        <p:cTn id="27" dur="1000"/>
                                        <p:tgtEl>
                                          <p:spTgt spid="8">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8" end="8"/>
                                            </p:txEl>
                                          </p:spTgt>
                                        </p:tgtEl>
                                        <p:attrNameLst>
                                          <p:attrName>style.visibility</p:attrName>
                                        </p:attrNameLst>
                                      </p:cBhvr>
                                      <p:to>
                                        <p:strVal val="visible"/>
                                      </p:to>
                                    </p:set>
                                    <p:animEffect transition="in" filter="wipe(left)">
                                      <p:cBhvr>
                                        <p:cTn id="32" dur="10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114300"/>
            <a:ext cx="876300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14:36-40</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0" y="1066799"/>
            <a:ext cx="8610600" cy="5724644"/>
          </a:xfrm>
          <a:prstGeom prst="rect">
            <a:avLst/>
          </a:prstGeom>
          <a:noFill/>
          <a:effectLst/>
        </p:spPr>
        <p:txBody>
          <a:bodyPr wrap="square" rtlCol="0">
            <a:spAutoFit/>
          </a:bodyPr>
          <a:lstStyle/>
          <a:p>
            <a:pPr indent="457200">
              <a:tabLst>
                <a:tab pos="574675" algn="l"/>
              </a:tabLst>
            </a:pPr>
            <a:r>
              <a:rPr lang="en-US" sz="2400" b="1" dirty="0" smtClean="0">
                <a:latin typeface="Cambria" panose="02040503050406030204" pitchFamily="18" charset="0"/>
                <a:ea typeface="Cambria" panose="02040503050406030204" pitchFamily="18" charset="0"/>
              </a:rPr>
              <a:t>	They were no more important than any other church planted by Paul and the apostles.  Like all other churches, they were subject to the same orthodoxy and order. </a:t>
            </a:r>
          </a:p>
          <a:p>
            <a:pPr indent="457200">
              <a:tabLst>
                <a:tab pos="574675" algn="l"/>
              </a:tabLst>
            </a:pPr>
            <a:endParaRPr lang="en-US" sz="1000" b="1" dirty="0" smtClean="0">
              <a:latin typeface="Cambria" panose="02040503050406030204" pitchFamily="18" charset="0"/>
              <a:ea typeface="Cambria" panose="02040503050406030204" pitchFamily="18" charset="0"/>
            </a:endParaRPr>
          </a:p>
          <a:p>
            <a:pPr indent="457200">
              <a:tabLst>
                <a:tab pos="461963" algn="l"/>
              </a:tabLst>
            </a:pPr>
            <a:r>
              <a:rPr lang="en-US" sz="2400" b="1" dirty="0" smtClean="0">
                <a:latin typeface="Cambria" panose="02040503050406030204" pitchFamily="18" charset="0"/>
                <a:ea typeface="Cambria" panose="02040503050406030204" pitchFamily="18" charset="0"/>
              </a:rPr>
              <a:t>Many in Corinth claimed to be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 prophet or spiritual</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believing that this meant they were freed from the principles and procedures regulated by the apostles. </a:t>
            </a:r>
          </a:p>
          <a:p>
            <a:pPr indent="457200">
              <a:tabLst>
                <a:tab pos="461963" algn="l"/>
              </a:tabLst>
            </a:pPr>
            <a:endParaRPr lang="en-US" sz="1000" b="1" dirty="0" smtClean="0">
              <a:latin typeface="Cambria" panose="02040503050406030204" pitchFamily="18" charset="0"/>
              <a:ea typeface="Cambria" panose="02040503050406030204" pitchFamily="18" charset="0"/>
            </a:endParaRPr>
          </a:p>
          <a:p>
            <a:pPr indent="457200">
              <a:tabLst>
                <a:tab pos="461963" algn="l"/>
              </a:tabLst>
            </a:pPr>
            <a:r>
              <a:rPr lang="en-US" sz="2400" b="1" dirty="0" smtClean="0">
                <a:latin typeface="Cambria" panose="02040503050406030204" pitchFamily="18" charset="0"/>
                <a:ea typeface="Cambria" panose="02040503050406030204" pitchFamily="18" charset="0"/>
              </a:rPr>
              <a:t>However, Paul says that the mark of authentic prophets and the truly spiritual is their recognition of apostolic authority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14:37</a:t>
            </a:r>
            <a:r>
              <a:rPr lang="en-US" sz="2400" b="1" dirty="0" smtClean="0">
                <a:latin typeface="Cambria" panose="02040503050406030204" pitchFamily="18" charset="0"/>
                <a:ea typeface="Cambria" panose="02040503050406030204" pitchFamily="18" charset="0"/>
              </a:rPr>
              <a:t>). </a:t>
            </a:r>
          </a:p>
          <a:p>
            <a:pPr indent="457200">
              <a:tabLst>
                <a:tab pos="461963" algn="l"/>
              </a:tabLst>
            </a:pPr>
            <a:endParaRPr lang="en-US" sz="1000" b="1" dirty="0">
              <a:latin typeface="Cambria" panose="02040503050406030204" pitchFamily="18" charset="0"/>
              <a:ea typeface="Cambria" panose="02040503050406030204" pitchFamily="18" charset="0"/>
            </a:endParaRPr>
          </a:p>
          <a:p>
            <a:pPr indent="457200">
              <a:tabLst>
                <a:tab pos="461963" algn="l"/>
                <a:tab pos="519113" algn="l"/>
              </a:tabLst>
            </a:pPr>
            <a:r>
              <a:rPr lang="en-US" sz="2400" b="1" dirty="0" smtClean="0">
                <a:latin typeface="Cambria" panose="02040503050406030204" pitchFamily="18" charset="0"/>
                <a:ea typeface="Cambria" panose="02040503050406030204" pitchFamily="18" charset="0"/>
              </a:rPr>
              <a:t>	If the Corinthians ignored the fact that Paul’s apostolic teaching was from the Lord, they, in turn, would be ignored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14:38</a:t>
            </a:r>
            <a:r>
              <a:rPr lang="en-US" sz="2400" b="1" dirty="0" smtClean="0">
                <a:latin typeface="Cambria" panose="02040503050406030204" pitchFamily="18" charset="0"/>
                <a:ea typeface="Cambria" panose="02040503050406030204" pitchFamily="18" charset="0"/>
              </a:rPr>
              <a:t>).  This gentle threat indicates a severing of official recognition, a disavowing of one’s Christian character and authority. </a:t>
            </a: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79516982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114300"/>
            <a:ext cx="876300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14:36-40</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0" y="1066800"/>
            <a:ext cx="8763000" cy="4213538"/>
          </a:xfrm>
          <a:prstGeom prst="rect">
            <a:avLst/>
          </a:prstGeom>
          <a:noFill/>
          <a:effectLst/>
        </p:spPr>
        <p:txBody>
          <a:bodyPr wrap="square" rtlCol="0">
            <a:spAutoFit/>
          </a:bodyPr>
          <a:lstStyle/>
          <a:p>
            <a:pPr indent="457200">
              <a:tabLst>
                <a:tab pos="574675" algn="l"/>
              </a:tabLst>
            </a:pPr>
            <a:r>
              <a:rPr lang="en-US" sz="2400" b="1" dirty="0" smtClean="0">
                <a:latin typeface="Cambria" panose="02040503050406030204" pitchFamily="18" charset="0"/>
                <a:ea typeface="Cambria" panose="02040503050406030204" pitchFamily="18" charset="0"/>
              </a:rPr>
              <a:t>	After this warning, Paul provides one final comparison between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prophesying</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and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speaking in tongues</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p>
          <a:p>
            <a:pPr indent="457200">
              <a:tabLst>
                <a:tab pos="574675" algn="l"/>
              </a:tabLst>
            </a:pPr>
            <a:endParaRPr lang="en-US" sz="1000" b="1" dirty="0" smtClean="0">
              <a:latin typeface="Cambria" panose="02040503050406030204" pitchFamily="18" charset="0"/>
              <a:ea typeface="Cambria" panose="02040503050406030204" pitchFamily="18" charset="0"/>
            </a:endParaRPr>
          </a:p>
          <a:p>
            <a:pPr indent="457200">
              <a:tabLst>
                <a:tab pos="461963" algn="l"/>
              </a:tabLst>
            </a:pPr>
            <a:r>
              <a:rPr lang="en-US" sz="2400" b="1" dirty="0" smtClean="0">
                <a:latin typeface="Cambria" panose="02040503050406030204" pitchFamily="18" charset="0"/>
                <a:ea typeface="Cambria" panose="02040503050406030204" pitchFamily="18" charset="0"/>
              </a:rPr>
              <a:t>Because of the beneficial and immediate edification that can come through prophesying, the Corinthians were to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desire earnestly to prophesy</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14:39</a:t>
            </a:r>
            <a:r>
              <a:rPr lang="en-US" sz="2400" b="1" dirty="0" smtClean="0">
                <a:latin typeface="Cambria" panose="02040503050406030204" pitchFamily="18" charset="0"/>
                <a:ea typeface="Cambria" panose="02040503050406030204" pitchFamily="18" charset="0"/>
              </a:rPr>
              <a:t>).</a:t>
            </a:r>
          </a:p>
          <a:p>
            <a:pPr indent="457200">
              <a:tabLst>
                <a:tab pos="461963" algn="l"/>
              </a:tabLst>
            </a:pPr>
            <a:endParaRPr lang="en-US" sz="1000" b="1" dirty="0" smtClean="0">
              <a:latin typeface="Cambria" panose="02040503050406030204" pitchFamily="18" charset="0"/>
              <a:ea typeface="Cambria" panose="02040503050406030204" pitchFamily="18" charset="0"/>
            </a:endParaRPr>
          </a:p>
          <a:p>
            <a:pPr indent="457200">
              <a:tabLst>
                <a:tab pos="461963" algn="l"/>
              </a:tabLst>
            </a:pPr>
            <a:r>
              <a:rPr lang="en-US" sz="2400" b="1" dirty="0" smtClean="0">
                <a:latin typeface="Cambria" panose="02040503050406030204" pitchFamily="18" charset="0"/>
                <a:ea typeface="Cambria" panose="02040503050406030204" pitchFamily="18" charset="0"/>
              </a:rPr>
              <a:t>This did not mean that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speaking in tongues </a:t>
            </a:r>
            <a:r>
              <a:rPr lang="en-US" sz="2400" b="1" dirty="0" smtClean="0">
                <a:latin typeface="Cambria" panose="02040503050406030204" pitchFamily="18" charset="0"/>
                <a:ea typeface="Cambria" panose="02040503050406030204" pitchFamily="18" charset="0"/>
              </a:rPr>
              <a:t>was ruled out, provided that it was interpreted for the sake of edification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14:26</a:t>
            </a:r>
            <a:r>
              <a:rPr lang="en-US" sz="2400" b="1" dirty="0" smtClean="0">
                <a:latin typeface="Cambria" panose="02040503050406030204" pitchFamily="18" charset="0"/>
                <a:ea typeface="Cambria" panose="02040503050406030204" pitchFamily="18" charset="0"/>
              </a:rPr>
              <a:t>). </a:t>
            </a:r>
          </a:p>
          <a:p>
            <a:pPr indent="457200">
              <a:tabLst>
                <a:tab pos="461963" algn="l"/>
              </a:tabLst>
            </a:pPr>
            <a:endParaRPr lang="en-US" sz="1000" b="1" dirty="0">
              <a:latin typeface="Cambria" panose="02040503050406030204" pitchFamily="18" charset="0"/>
              <a:ea typeface="Cambria" panose="02040503050406030204" pitchFamily="18" charset="0"/>
            </a:endParaRPr>
          </a:p>
          <a:p>
            <a:pPr indent="457200">
              <a:tabLst>
                <a:tab pos="461963" algn="l"/>
                <a:tab pos="519113" algn="l"/>
              </a:tabLst>
            </a:pPr>
            <a:r>
              <a:rPr lang="en-US" sz="2400" b="1" dirty="0" smtClean="0">
                <a:latin typeface="Cambria" panose="02040503050406030204" pitchFamily="18" charset="0"/>
                <a:ea typeface="Cambria" panose="02040503050406030204" pitchFamily="18" charset="0"/>
              </a:rPr>
              <a:t>	Yet, Paul’s primary concern was that “all things be done properly and in an orderly manner”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14:40</a:t>
            </a:r>
            <a:r>
              <a:rPr lang="en-US" sz="2400" b="1" dirty="0" smtClean="0">
                <a:latin typeface="Cambria" panose="02040503050406030204" pitchFamily="18" charset="0"/>
                <a:ea typeface="Cambria" panose="02040503050406030204" pitchFamily="18" charset="0"/>
              </a:rPr>
              <a:t>).</a:t>
            </a: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61681224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114300"/>
            <a:ext cx="876300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14:36-40</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0" y="1033021"/>
            <a:ext cx="8686800" cy="3139321"/>
          </a:xfrm>
          <a:prstGeom prst="rect">
            <a:avLst/>
          </a:prstGeom>
          <a:noFill/>
          <a:effectLst/>
        </p:spPr>
        <p:txBody>
          <a:bodyPr wrap="square" rtlCol="0">
            <a:spAutoFit/>
          </a:bodyPr>
          <a:lstStyle/>
          <a:p>
            <a:pPr indent="457200">
              <a:tabLst>
                <a:tab pos="574675" algn="l"/>
              </a:tabLst>
            </a:pPr>
            <a:r>
              <a:rPr lang="en-US" sz="2400" b="1" dirty="0" smtClean="0">
                <a:latin typeface="Cambria" panose="02040503050406030204" pitchFamily="18" charset="0"/>
                <a:ea typeface="Cambria" panose="02040503050406030204" pitchFamily="18" charset="0"/>
              </a:rPr>
              <a:t>	A worship service should be a beautiful, meaningful, and edifying experience for all. </a:t>
            </a:r>
          </a:p>
          <a:p>
            <a:pPr indent="457200">
              <a:tabLst>
                <a:tab pos="574675" algn="l"/>
              </a:tabLst>
            </a:pPr>
            <a:endParaRPr lang="en-US" sz="1000" b="1" dirty="0">
              <a:latin typeface="Cambria" panose="02040503050406030204" pitchFamily="18" charset="0"/>
              <a:ea typeface="Cambria" panose="02040503050406030204" pitchFamily="18" charset="0"/>
            </a:endParaRPr>
          </a:p>
          <a:p>
            <a:pPr indent="457200">
              <a:tabLst>
                <a:tab pos="574675" algn="l"/>
              </a:tabLst>
            </a:pPr>
            <a:r>
              <a:rPr lang="en-US" sz="2400" b="1" dirty="0" smtClean="0">
                <a:latin typeface="Cambria" panose="02040503050406030204" pitchFamily="18" charset="0"/>
                <a:ea typeface="Cambria" panose="02040503050406030204" pitchFamily="18" charset="0"/>
              </a:rPr>
              <a:t>It should be open to the appropriate contributions of all, under the oversight of properly ordained leadership, and all of this without a trace of disorder, chaos, or confusion. </a:t>
            </a:r>
          </a:p>
          <a:p>
            <a:pPr indent="457200">
              <a:tabLst>
                <a:tab pos="574675" algn="l"/>
              </a:tabLst>
            </a:pPr>
            <a:endParaRPr lang="en-US" sz="1000" b="1" dirty="0">
              <a:latin typeface="Cambria" panose="02040503050406030204" pitchFamily="18" charset="0"/>
              <a:ea typeface="Cambria" panose="02040503050406030204" pitchFamily="18" charset="0"/>
            </a:endParaRPr>
          </a:p>
          <a:p>
            <a:pPr indent="457200">
              <a:tabLst>
                <a:tab pos="574675" algn="l"/>
              </a:tabLst>
            </a:pPr>
            <a:r>
              <a:rPr lang="en-US" sz="2400" b="1" dirty="0" smtClean="0">
                <a:latin typeface="Cambria" panose="02040503050406030204" pitchFamily="18" charset="0"/>
                <a:ea typeface="Cambria" panose="02040503050406030204" pitchFamily="18" charset="0"/>
              </a:rPr>
              <a:t>Most of all, all things must be done with one goal in mind: </a:t>
            </a:r>
          </a:p>
          <a:p>
            <a:pPr indent="457200">
              <a:tabLst>
                <a:tab pos="574675" algn="l"/>
              </a:tabLst>
            </a:pPr>
            <a:endParaRPr lang="en-US" sz="1000" b="1" dirty="0">
              <a:latin typeface="Cambria" panose="02040503050406030204" pitchFamily="18" charset="0"/>
              <a:ea typeface="Cambria" panose="02040503050406030204" pitchFamily="18" charset="0"/>
            </a:endParaRPr>
          </a:p>
          <a:p>
            <a:pPr indent="457200">
              <a:tabLst>
                <a:tab pos="574675"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mutual edification of the body of Christ.</a:t>
            </a:r>
            <a:endParaRPr lang="en-US" sz="10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07114716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Rectangle 1"/>
          <p:cNvSpPr/>
          <p:nvPr/>
        </p:nvSpPr>
        <p:spPr>
          <a:xfrm>
            <a:off x="762000" y="914400"/>
            <a:ext cx="7315200" cy="3231654"/>
          </a:xfrm>
          <a:prstGeom prst="rect">
            <a:avLst/>
          </a:prstGeom>
          <a:effectLst>
            <a:outerShdw blurRad="50800" dist="38100" dir="18900000" algn="bl" rotWithShape="0">
              <a:prstClr val="black">
                <a:alpha val="60000"/>
              </a:prstClr>
            </a:outerShdw>
          </a:effectLst>
        </p:spPr>
        <p:txBody>
          <a:bodyPr wrap="square">
            <a:spAutoFit/>
          </a:bodyPr>
          <a:lstStyle/>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Applications</a:t>
            </a:r>
          </a:p>
          <a:p>
            <a:pPr lvl="0" algn="ctr">
              <a:spcBef>
                <a:spcPct val="0"/>
              </a:spcBef>
              <a:defRPr/>
            </a:pPr>
            <a:r>
              <a:rPr lang="en-US" sz="60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Of the</a:t>
            </a:r>
          </a:p>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lesson</a:t>
            </a:r>
            <a:endParaRPr lang="en-US" sz="88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endParaRPr>
          </a:p>
        </p:txBody>
      </p:sp>
      <p:sp>
        <p:nvSpPr>
          <p:cNvPr id="3" name="TextBox 2"/>
          <p:cNvSpPr txBox="1"/>
          <p:nvPr/>
        </p:nvSpPr>
        <p:spPr>
          <a:xfrm>
            <a:off x="609601" y="4648200"/>
            <a:ext cx="8077200" cy="646331"/>
          </a:xfrm>
          <a:prstGeom prst="rect">
            <a:avLst/>
          </a:prstGeom>
          <a:noFill/>
          <a:effectLst>
            <a:outerShdw blurRad="50800" dist="76200" dir="18900000" algn="bl" rotWithShape="0">
              <a:prstClr val="black">
                <a:alpha val="50000"/>
              </a:prstClr>
            </a:outerShdw>
          </a:effectLst>
        </p:spPr>
        <p:txBody>
          <a:bodyPr wrap="square" rtlCol="0">
            <a:spAutoFit/>
          </a:bodyPr>
          <a:lstStyle/>
          <a:p>
            <a:pPr algn="ctr"/>
            <a:r>
              <a:rPr lang="en-US" sz="3600" dirty="0" smtClean="0">
                <a:solidFill>
                  <a:schemeClr val="bg1"/>
                </a:solidFill>
                <a:effectLst>
                  <a:outerShdw blurRad="38100" dist="38100" dir="2700000" algn="tl">
                    <a:srgbClr val="000000">
                      <a:alpha val="43137"/>
                    </a:srgbClr>
                  </a:outerShdw>
                </a:effectLst>
                <a:latin typeface="Constantia" pitchFamily="18" charset="0"/>
              </a:rPr>
              <a:t>Prophecy and Tongues Today?</a:t>
            </a:r>
            <a:endParaRPr lang="en-US" sz="3600" dirty="0">
              <a:solidFill>
                <a:schemeClr val="bg1"/>
              </a:solidFill>
              <a:effectLst>
                <a:outerShdw blurRad="38100" dist="38100" dir="2700000" algn="tl">
                  <a:srgbClr val="000000">
                    <a:alpha val="43137"/>
                  </a:srgbClr>
                </a:outerShdw>
              </a:effectLst>
              <a:latin typeface="Constantia" pitchFamily="18" charset="0"/>
            </a:endParaRPr>
          </a:p>
        </p:txBody>
      </p:sp>
    </p:spTree>
    <p:extLst>
      <p:ext uri="{BB962C8B-B14F-4D97-AF65-F5344CB8AC3E}">
        <p14:creationId xmlns:p14="http://schemas.microsoft.com/office/powerpoint/2010/main" xmlns="" val="1353565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76200"/>
            <a:ext cx="859536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4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Prophecy and tongues today?</a:t>
            </a: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990600"/>
            <a:ext cx="8526780" cy="5660011"/>
          </a:xfrm>
          <a:prstGeom prst="rect">
            <a:avLst/>
          </a:prstGeom>
          <a:noFill/>
          <a:effectLst/>
        </p:spPr>
        <p:txBody>
          <a:bodyPr wrap="square" rtlCol="0">
            <a:spAutoFit/>
          </a:bodyPr>
          <a:lstStyle/>
          <a:p>
            <a:pPr indent="457200">
              <a:tabLst>
                <a:tab pos="457200" algn="l"/>
              </a:tabLst>
            </a:pPr>
            <a:r>
              <a:rPr lang="en-US" sz="2370" b="1" dirty="0" smtClean="0">
                <a:latin typeface="Cambria" panose="02040503050406030204" pitchFamily="18" charset="0"/>
                <a:ea typeface="Cambria" panose="02040503050406030204" pitchFamily="18" charset="0"/>
              </a:rPr>
              <a:t>In closing </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says . . .</a:t>
            </a:r>
            <a:r>
              <a:rPr lang="en-US" sz="2370" b="1" dirty="0" smtClean="0">
                <a:latin typeface="Cambria" panose="02040503050406030204" pitchFamily="18" charset="0"/>
                <a:ea typeface="Cambria" panose="02040503050406030204" pitchFamily="18" charset="0"/>
              </a:rPr>
              <a:t> I’ve never been one to fight with fellow believers over nonessentials of the faith.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I do have positions on disputed doctrines like the order of end-times events and the meaning of Genesis 1.  And I have preferences regarding less-central practices like the right observance of baptism and the Lord’s Supper and appropriate worship music.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But I would never condemn believers with different views or split churches over these and other non-central matters.  This is especially true in the case of </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spiritual gifts</a:t>
            </a:r>
            <a:r>
              <a:rPr lang="en-US" sz="2370" b="1" dirty="0" smtClean="0">
                <a:latin typeface="Cambria" panose="02040503050406030204" pitchFamily="18" charset="0"/>
                <a:ea typeface="Cambria" panose="02040503050406030204" pitchFamily="18" charset="0"/>
              </a:rPr>
              <a:t>.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I have seen churches ripped apart over these issues.  The saddest thing about this is that </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spiritual gifts </a:t>
            </a:r>
            <a:r>
              <a:rPr lang="en-US" sz="2370" b="1" dirty="0" smtClean="0">
                <a:latin typeface="Cambria" panose="02040503050406030204" pitchFamily="18" charset="0"/>
                <a:ea typeface="Cambria" panose="02040503050406030204" pitchFamily="18" charset="0"/>
              </a:rPr>
              <a:t>were given to the church for the purpose of building it up, not tearing it down!</a:t>
            </a: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8677256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76200"/>
            <a:ext cx="859536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4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Prophecy and tongues today?</a:t>
            </a: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73380" y="956505"/>
            <a:ext cx="8458200" cy="4930581"/>
          </a:xfrm>
          <a:prstGeom prst="rect">
            <a:avLst/>
          </a:prstGeom>
          <a:noFill/>
          <a:effectLst/>
        </p:spPr>
        <p:txBody>
          <a:bodyPr wrap="square" rtlCol="0">
            <a:spAutoFit/>
          </a:bodyPr>
          <a:lstStyle/>
          <a:p>
            <a:pPr indent="457200">
              <a:tabLst>
                <a:tab pos="457200" algn="l"/>
              </a:tabLst>
            </a:pP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So, are the gifts of prophecy and speaking in tongues available today?</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Swindoll, has already hinted at his own answer in the comments on chapter 14, but here he states it more clearly:</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Back in Paul’s day, the New Testament had not been completed.  Apostles and prophets with unique abilities to hear and convey revelations from God had been given to the church as its historical foundation.</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During that period, God’s word came through these men and women – apostles, prophets, and prophetesses.  The means by which these special revelations came were visions, dreams, prophesying, and speaking in tongues. </a:t>
            </a: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1734016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76200"/>
            <a:ext cx="859536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4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Prophecy and tongues today?</a:t>
            </a: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73380" y="927440"/>
            <a:ext cx="8458200" cy="5660011"/>
          </a:xfrm>
          <a:prstGeom prst="rect">
            <a:avLst/>
          </a:prstGeom>
          <a:noFill/>
          <a:effectLst/>
        </p:spPr>
        <p:txBody>
          <a:bodyPr wrap="square" rtlCol="0">
            <a:spAutoFit/>
          </a:bodyPr>
          <a:lstStyle/>
          <a:p>
            <a:pPr indent="457200">
              <a:tabLst>
                <a:tab pos="457200" algn="l"/>
              </a:tabLst>
            </a:pPr>
            <a:r>
              <a:rPr lang="en-US" sz="2370" b="1" dirty="0" smtClean="0">
                <a:latin typeface="Cambria" panose="02040503050406030204" pitchFamily="18" charset="0"/>
                <a:ea typeface="Cambria" panose="02040503050406030204" pitchFamily="18" charset="0"/>
              </a:rPr>
              <a:t>In that apostolic and prophetic era, the authenticity and authority of these men and women were confirmed by miracles.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Remember – any charlatan or demoniac could put on a show and make wild claims.  But God made sure to confirm His message in ways that ruled out the possibility of deceptions.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By the end of the first century, numerous churches had been planted by the apostles and built up by the prophets. These foundational teachers left behind the New Testament Scriptures, which continued to serve as the church’s doctrinal and practical foundation.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This is why we hold to </a:t>
            </a:r>
            <a:r>
              <a:rPr lang="en-US" sz="237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sola Scriptura </a:t>
            </a:r>
            <a:r>
              <a:rPr lang="en-US" sz="2370" b="1" dirty="0" smtClean="0">
                <a:latin typeface="Cambria" panose="02040503050406030204" pitchFamily="18" charset="0"/>
                <a:ea typeface="Cambria" panose="02040503050406030204" pitchFamily="18" charset="0"/>
              </a:rPr>
              <a:t>– </a:t>
            </a:r>
            <a:r>
              <a:rPr lang="en-US" sz="2370" b="1" i="1" dirty="0" smtClean="0">
                <a:latin typeface="Cambria" panose="02040503050406030204" pitchFamily="18" charset="0"/>
                <a:ea typeface="Cambria" panose="02040503050406030204" pitchFamily="18" charset="0"/>
              </a:rPr>
              <a:t>“</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Scripture alone</a:t>
            </a:r>
            <a:r>
              <a:rPr lang="en-US" sz="2370" b="1" i="1" dirty="0" smtClean="0">
                <a:latin typeface="Cambria" panose="02040503050406030204" pitchFamily="18" charset="0"/>
                <a:ea typeface="Cambria" panose="02040503050406030204" pitchFamily="18" charset="0"/>
              </a:rPr>
              <a:t>”</a:t>
            </a:r>
            <a:r>
              <a:rPr lang="en-US" sz="2370" b="1" dirty="0" smtClean="0">
                <a:latin typeface="Cambria" panose="02040503050406030204" pitchFamily="18" charset="0"/>
                <a:ea typeface="Cambria" panose="02040503050406030204" pitchFamily="18" charset="0"/>
              </a:rPr>
              <a:t> as the final authority in all matters of faith and practice. </a:t>
            </a:r>
            <a:endParaRPr lang="en-US" sz="10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12134356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76200"/>
            <a:ext cx="859536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4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Prophecy and tongues today?</a:t>
            </a: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73380" y="1066801"/>
            <a:ext cx="8526780" cy="5295296"/>
          </a:xfrm>
          <a:prstGeom prst="rect">
            <a:avLst/>
          </a:prstGeom>
          <a:noFill/>
          <a:effectLst/>
        </p:spPr>
        <p:txBody>
          <a:bodyPr wrap="square" rtlCol="0">
            <a:spAutoFit/>
          </a:bodyPr>
          <a:lstStyle/>
          <a:p>
            <a:pPr indent="457200">
              <a:tabLst>
                <a:tab pos="457200" algn="l"/>
              </a:tabLst>
            </a:pPr>
            <a:r>
              <a:rPr lang="en-US" sz="2370" b="1" dirty="0" smtClean="0">
                <a:latin typeface="Cambria" panose="02040503050406030204" pitchFamily="18" charset="0"/>
                <a:ea typeface="Cambria" panose="02040503050406030204" pitchFamily="18" charset="0"/>
              </a:rPr>
              <a:t>With this firm foundation in place, revelatory gifts like </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prophecy</a:t>
            </a:r>
            <a:r>
              <a:rPr lang="en-US" sz="2370" b="1" dirty="0" smtClean="0">
                <a:latin typeface="Cambria" panose="02040503050406030204" pitchFamily="18" charset="0"/>
                <a:ea typeface="Cambria" panose="02040503050406030204" pitchFamily="18" charset="0"/>
              </a:rPr>
              <a:t> and </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tongues</a:t>
            </a:r>
            <a:r>
              <a:rPr lang="en-US" sz="2370" b="1" dirty="0" smtClean="0">
                <a:latin typeface="Cambria" panose="02040503050406030204" pitchFamily="18" charset="0"/>
                <a:ea typeface="Cambria" panose="02040503050406030204" pitchFamily="18" charset="0"/>
              </a:rPr>
              <a:t> would no longer be needed (</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13:8-10</a:t>
            </a:r>
            <a:r>
              <a:rPr lang="en-US" sz="2370" b="1" dirty="0" smtClean="0">
                <a:latin typeface="Cambria" panose="02040503050406030204" pitchFamily="18" charset="0"/>
                <a:ea typeface="Cambria" panose="02040503050406030204" pitchFamily="18" charset="0"/>
              </a:rPr>
              <a:t>).</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While God could certainly do miraculous things in the church throughout history, first-century revelations would have faded with the twilight of apostles and prophets and the arrival of the New Testament.</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So what about </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Prophecy</a:t>
            </a:r>
            <a:r>
              <a:rPr lang="en-US" sz="2370" b="1" dirty="0" smtClean="0">
                <a:latin typeface="Cambria" panose="02040503050406030204" pitchFamily="18" charset="0"/>
                <a:ea typeface="Cambria" panose="02040503050406030204" pitchFamily="18" charset="0"/>
              </a:rPr>
              <a:t> </a:t>
            </a:r>
            <a:r>
              <a:rPr lang="en-US" sz="2370" b="1" i="1" dirty="0" smtClean="0">
                <a:latin typeface="Cambria" panose="02040503050406030204" pitchFamily="18" charset="0"/>
                <a:ea typeface="Cambria" panose="02040503050406030204" pitchFamily="18" charset="0"/>
              </a:rPr>
              <a:t>and</a:t>
            </a:r>
            <a:r>
              <a:rPr lang="en-US" sz="2370" b="1" dirty="0" smtClean="0">
                <a:latin typeface="Cambria" panose="02040503050406030204" pitchFamily="18" charset="0"/>
                <a:ea typeface="Cambria" panose="02040503050406030204" pitchFamily="18" charset="0"/>
              </a:rPr>
              <a:t> </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Tongues</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70" b="1" dirty="0" smtClean="0">
                <a:latin typeface="Cambria" panose="02040503050406030204" pitchFamily="18" charset="0"/>
                <a:ea typeface="Cambria" panose="02040503050406030204" pitchFamily="18" charset="0"/>
              </a:rPr>
              <a:t>today?  Many believe there are genuinely new revelations from God’s Spirit.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If that were so, they would necessarily be of the same authority as Scripture, and our belief in </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sola Scriptura</a:t>
            </a:r>
            <a:r>
              <a:rPr lang="en-US" sz="2370" b="1" i="1" dirty="0" smtClean="0">
                <a:latin typeface="Cambria" panose="02040503050406030204" pitchFamily="18" charset="0"/>
                <a:ea typeface="Cambria" panose="02040503050406030204" pitchFamily="18" charset="0"/>
              </a:rPr>
              <a:t> </a:t>
            </a:r>
            <a:r>
              <a:rPr lang="en-US" sz="2370" b="1" dirty="0" smtClean="0">
                <a:latin typeface="Cambria" panose="02040503050406030204" pitchFamily="18" charset="0"/>
                <a:ea typeface="Cambria" panose="02040503050406030204" pitchFamily="18" charset="0"/>
              </a:rPr>
              <a:t>would be just as threatened as it was when the Pope claimed to have equal authority with the Bible.  </a:t>
            </a:r>
            <a:endParaRPr lang="en-US" sz="10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78140895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76200"/>
            <a:ext cx="859536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4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Prophecy and tongues today?</a:t>
            </a: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73380" y="990601"/>
            <a:ext cx="8526780" cy="5449184"/>
          </a:xfrm>
          <a:prstGeom prst="rect">
            <a:avLst/>
          </a:prstGeom>
          <a:noFill/>
          <a:effectLst/>
        </p:spPr>
        <p:txBody>
          <a:bodyPr wrap="square" rtlCol="0">
            <a:spAutoFit/>
          </a:bodyPr>
          <a:lstStyle/>
          <a:p>
            <a:pPr indent="457200">
              <a:tabLst>
                <a:tab pos="457200" algn="l"/>
              </a:tabLst>
            </a:pPr>
            <a:r>
              <a:rPr lang="en-US" sz="2370" b="1" dirty="0" smtClean="0">
                <a:latin typeface="Cambria" panose="02040503050406030204" pitchFamily="18" charset="0"/>
                <a:ea typeface="Cambria" panose="02040503050406030204" pitchFamily="18" charset="0"/>
              </a:rPr>
              <a:t>Others say prophecies and tongues are not additional revelations, but merely reassertions of what the Bible already teaches – more like applications rather than revelations.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But then why would they even be necessary?  This would threaten the doctrine of the sufficiency of Scripture.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So, what do we do if we believe we have the gift of tongues today?  Or what do we say to others who claim to have this special gift?  We are given </a:t>
            </a:r>
            <a:r>
              <a:rPr lang="en-US" sz="2370" b="1" i="1" u="sng" dirty="0" smtClean="0">
                <a:latin typeface="Cambria" panose="02040503050406030204" pitchFamily="18" charset="0"/>
                <a:ea typeface="Cambria" panose="02040503050406030204" pitchFamily="18" charset="0"/>
              </a:rPr>
              <a:t>two</a:t>
            </a:r>
            <a:r>
              <a:rPr lang="en-US" sz="2370" b="1" dirty="0" smtClean="0">
                <a:latin typeface="Cambria" panose="02040503050406030204" pitchFamily="18" charset="0"/>
                <a:ea typeface="Cambria" panose="02040503050406030204" pitchFamily="18" charset="0"/>
              </a:rPr>
              <a:t> important reminders as we evaluate these experiences.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marL="342900" indent="-342900">
              <a:buSzPct val="80000"/>
              <a:buFont typeface="Wingdings" panose="05000000000000000000" pitchFamily="2" charset="2"/>
              <a:buChar char="Ø"/>
              <a:tabLst>
                <a:tab pos="457200" algn="l"/>
              </a:tabLst>
            </a:pPr>
            <a:r>
              <a:rPr lang="en-US" sz="2370" b="1" dirty="0" smtClean="0">
                <a:latin typeface="Cambria" panose="02040503050406030204" pitchFamily="18" charset="0"/>
                <a:ea typeface="Cambria" panose="02040503050406030204" pitchFamily="18" charset="0"/>
              </a:rPr>
              <a:t>Any authentic gift of the Spirit must conform to the Bible’s prescription for its use.</a:t>
            </a:r>
          </a:p>
          <a:p>
            <a:pPr marL="171450" indent="-171450">
              <a:buSzPct val="80000"/>
              <a:buFont typeface="Wingdings" panose="05000000000000000000" pitchFamily="2" charset="2"/>
              <a:buChar char="Ø"/>
              <a:tabLst>
                <a:tab pos="457200" algn="l"/>
              </a:tabLst>
            </a:pPr>
            <a:endParaRPr lang="en-US" sz="1000" b="1" dirty="0" smtClean="0">
              <a:latin typeface="Cambria" panose="02040503050406030204" pitchFamily="18" charset="0"/>
              <a:ea typeface="Cambria" panose="02040503050406030204" pitchFamily="18" charset="0"/>
            </a:endParaRPr>
          </a:p>
          <a:p>
            <a:pPr marL="342900" indent="-342900">
              <a:buSzPct val="80000"/>
              <a:buFont typeface="Wingdings" panose="05000000000000000000" pitchFamily="2" charset="2"/>
              <a:buChar char="Ø"/>
              <a:tabLst>
                <a:tab pos="457200" algn="l"/>
              </a:tabLst>
            </a:pPr>
            <a:r>
              <a:rPr lang="en-US" sz="2370" b="1" dirty="0" smtClean="0">
                <a:latin typeface="Cambria" panose="02040503050406030204" pitchFamily="18" charset="0"/>
                <a:ea typeface="Cambria" panose="02040503050406030204" pitchFamily="18" charset="0"/>
              </a:rPr>
              <a:t>We don’t all need to agree on the issue of spiritual gifts. </a:t>
            </a:r>
            <a:endParaRPr lang="en-US" sz="10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7548207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wipe(left)">
                                      <p:cBhvr>
                                        <p:cTn id="27"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76200"/>
            <a:ext cx="859536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4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Prophecy and tongues today?</a:t>
            </a: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73380" y="1066800"/>
            <a:ext cx="8526780" cy="4565867"/>
          </a:xfrm>
          <a:prstGeom prst="rect">
            <a:avLst/>
          </a:prstGeom>
          <a:noFill/>
          <a:effectLst/>
        </p:spPr>
        <p:txBody>
          <a:bodyPr wrap="square" rtlCol="0">
            <a:spAutoFit/>
          </a:bodyPr>
          <a:lstStyle/>
          <a:p>
            <a:pPr indent="457200">
              <a:tabLst>
                <a:tab pos="457200" algn="l"/>
              </a:tabLst>
            </a:pP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First</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any authentic gift of the Spirit must conform to the Bible’s prescription for its use.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Without dispute, every gift of the Spirit – whether the gift of helps or the gift of healing – was given for building up the church, not puffing up the one with the gift (</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14:12</a:t>
            </a:r>
            <a:r>
              <a:rPr lang="en-US" sz="2370" b="1" dirty="0" smtClean="0">
                <a:latin typeface="Cambria" panose="02040503050406030204" pitchFamily="18" charset="0"/>
                <a:ea typeface="Cambria" panose="02040503050406030204" pitchFamily="18" charset="0"/>
              </a:rPr>
              <a:t>).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The edification of the church is the result of unity and love, not disunity and conflict (</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Eph. 4:11-16</a:t>
            </a:r>
            <a:r>
              <a:rPr lang="en-US" sz="2370" b="1" dirty="0" smtClean="0">
                <a:latin typeface="Cambria" panose="02040503050406030204" pitchFamily="18" charset="0"/>
                <a:ea typeface="Cambria" panose="02040503050406030204" pitchFamily="18" charset="0"/>
              </a:rPr>
              <a:t>).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If a person’s practice of a spiritual gift does not build up the church, does not lead to unity, and does not promote love, then we have ample reason to </a:t>
            </a:r>
            <a:r>
              <a:rPr lang="en-US" sz="2370" b="1" u="sng" dirty="0" smtClean="0">
                <a:latin typeface="Cambria" panose="02040503050406030204" pitchFamily="18" charset="0"/>
                <a:ea typeface="Cambria" panose="02040503050406030204" pitchFamily="18" charset="0"/>
              </a:rPr>
              <a:t>doubt</a:t>
            </a:r>
            <a:r>
              <a:rPr lang="en-US" sz="2370" b="1" dirty="0" smtClean="0">
                <a:latin typeface="Cambria" panose="02040503050406030204" pitchFamily="18" charset="0"/>
                <a:ea typeface="Cambria" panose="02040503050406030204" pitchFamily="18" charset="0"/>
              </a:rPr>
              <a:t> that such a gift is the work of the Spirit of God.  </a:t>
            </a:r>
            <a:endParaRPr lang="en-US" sz="10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1739634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990600"/>
            <a:ext cx="8763000" cy="5663089"/>
          </a:xfrm>
          <a:prstGeom prst="rect">
            <a:avLst/>
          </a:prstGeom>
          <a:noFill/>
          <a:effectLst/>
        </p:spPr>
        <p:txBody>
          <a:bodyPr wrap="square" rtlCol="0">
            <a:spAutoFit/>
          </a:bodyPr>
          <a:lstStyle/>
          <a:p>
            <a:pPr marL="342900" indent="-342900">
              <a:buClr>
                <a:schemeClr val="tx1"/>
              </a:buClr>
              <a:buSzPct val="80000"/>
              <a:buFont typeface="Wingdings" pitchFamily="2" charset="2"/>
              <a:buChar char="Ø"/>
              <a:tabLst>
                <a:tab pos="457200" algn="l"/>
              </a:tabLst>
            </a:pPr>
            <a:r>
              <a:rPr lang="en-US" sz="2400" b="1" dirty="0" smtClean="0">
                <a:latin typeface="Cambria" panose="02040503050406030204" pitchFamily="18" charset="0"/>
                <a:ea typeface="Cambria" panose="02040503050406030204" pitchFamily="18" charset="0"/>
              </a:rPr>
              <a:t>The </a:t>
            </a:r>
            <a:r>
              <a:rPr lang="en-US" sz="2400" b="1" u="sng" dirty="0" smtClean="0">
                <a:latin typeface="Cambria" panose="02040503050406030204" pitchFamily="18" charset="0"/>
                <a:ea typeface="Cambria" panose="02040503050406030204" pitchFamily="18" charset="0"/>
              </a:rPr>
              <a:t>first</a:t>
            </a:r>
            <a:r>
              <a:rPr lang="en-US" sz="2400" b="1" dirty="0" smtClean="0">
                <a:latin typeface="Cambria" panose="02040503050406030204" pitchFamily="18" charset="0"/>
                <a:ea typeface="Cambria" panose="02040503050406030204" pitchFamily="18" charset="0"/>
              </a:rPr>
              <a:t> blind man falls against the animal’s broad, sturdy side, concluding that the elephant is like a wall. </a:t>
            </a:r>
          </a:p>
          <a:p>
            <a:pPr marL="171450" indent="-171450">
              <a:buClr>
                <a:schemeClr val="tx1"/>
              </a:buClr>
              <a:buSzPct val="80000"/>
              <a:buFont typeface="Wingdings" pitchFamily="2" charset="2"/>
              <a:buChar char="Ø"/>
              <a:tabLst>
                <a:tab pos="457200" algn="l"/>
              </a:tabLst>
            </a:pPr>
            <a:endParaRPr lang="en-US" sz="1000" b="1" i="1" dirty="0" smtClean="0">
              <a:latin typeface="Cambria" panose="02040503050406030204" pitchFamily="18" charset="0"/>
              <a:ea typeface="Cambria" panose="02040503050406030204" pitchFamily="18" charset="0"/>
            </a:endParaRPr>
          </a:p>
          <a:p>
            <a:pPr marL="342900" indent="-342900">
              <a:buClr>
                <a:schemeClr val="tx1"/>
              </a:buClr>
              <a:buSzPct val="80000"/>
              <a:buFont typeface="Wingdings" pitchFamily="2" charset="2"/>
              <a:buChar char="Ø"/>
              <a:tabLst>
                <a:tab pos="457200" algn="l"/>
              </a:tabLst>
            </a:pPr>
            <a:r>
              <a:rPr lang="en-US" sz="2400" b="1" dirty="0" smtClean="0">
                <a:latin typeface="Cambria" panose="02040503050406030204" pitchFamily="18" charset="0"/>
                <a:ea typeface="Cambria" panose="02040503050406030204" pitchFamily="18" charset="0"/>
              </a:rPr>
              <a:t>The </a:t>
            </a:r>
            <a:r>
              <a:rPr lang="en-US" sz="2400" b="1" u="sng" dirty="0" smtClean="0">
                <a:latin typeface="Cambria" panose="02040503050406030204" pitchFamily="18" charset="0"/>
                <a:ea typeface="Cambria" panose="02040503050406030204" pitchFamily="18" charset="0"/>
              </a:rPr>
              <a:t>second</a:t>
            </a:r>
            <a:r>
              <a:rPr lang="en-US" sz="2400" b="1" dirty="0" smtClean="0">
                <a:latin typeface="Cambria" panose="02040503050406030204" pitchFamily="18" charset="0"/>
                <a:ea typeface="Cambria" panose="02040503050406030204" pitchFamily="18" charset="0"/>
              </a:rPr>
              <a:t> blind man feeling the smooth, sharp tusk, determine that the elephant is like a spear.  </a:t>
            </a:r>
          </a:p>
          <a:p>
            <a:pPr marL="171450" indent="-171450">
              <a:buClr>
                <a:schemeClr val="tx1"/>
              </a:buClr>
              <a:buSzPct val="80000"/>
              <a:buFont typeface="Wingdings" pitchFamily="2" charset="2"/>
              <a:buChar char="Ø"/>
              <a:tabLst>
                <a:tab pos="457200" algn="l"/>
              </a:tabLst>
            </a:pPr>
            <a:endParaRPr lang="en-US" sz="1000" b="1" dirty="0" smtClean="0">
              <a:latin typeface="Cambria" panose="02040503050406030204" pitchFamily="18" charset="0"/>
              <a:ea typeface="Cambria" panose="02040503050406030204" pitchFamily="18" charset="0"/>
            </a:endParaRPr>
          </a:p>
          <a:p>
            <a:pPr marL="342900" indent="-342900">
              <a:buClr>
                <a:schemeClr val="tx1"/>
              </a:buClr>
              <a:buSzPct val="80000"/>
              <a:buFont typeface="Wingdings" pitchFamily="2" charset="2"/>
              <a:buChar char="Ø"/>
              <a:tabLst>
                <a:tab pos="457200" algn="l"/>
              </a:tabLst>
            </a:pPr>
            <a:r>
              <a:rPr lang="en-US" sz="2400" b="1" dirty="0" smtClean="0">
                <a:latin typeface="Cambria" panose="02040503050406030204" pitchFamily="18" charset="0"/>
                <a:ea typeface="Cambria" panose="02040503050406030204" pitchFamily="18" charset="0"/>
              </a:rPr>
              <a:t>The </a:t>
            </a:r>
            <a:r>
              <a:rPr lang="en-US" sz="2400" b="1" u="sng" dirty="0" smtClean="0">
                <a:latin typeface="Cambria" panose="02040503050406030204" pitchFamily="18" charset="0"/>
                <a:ea typeface="Cambria" panose="02040503050406030204" pitchFamily="18" charset="0"/>
              </a:rPr>
              <a:t>third</a:t>
            </a:r>
            <a:r>
              <a:rPr lang="en-US" sz="2400" b="1" dirty="0" smtClean="0">
                <a:latin typeface="Cambria" panose="02040503050406030204" pitchFamily="18" charset="0"/>
                <a:ea typeface="Cambria" panose="02040503050406030204" pitchFamily="18" charset="0"/>
              </a:rPr>
              <a:t> blind man grasping the squirming trunk, pictures an animal much like a snake. </a:t>
            </a:r>
          </a:p>
          <a:p>
            <a:pPr>
              <a:buClr>
                <a:schemeClr val="tx1"/>
              </a:buClr>
              <a:buSzPct val="80000"/>
              <a:buFont typeface="Wingdings" pitchFamily="2" charset="2"/>
              <a:buChar char="Ø"/>
              <a:tabLst>
                <a:tab pos="457200" algn="l"/>
              </a:tabLst>
            </a:pPr>
            <a:endParaRPr lang="en-US" sz="1000" b="1" dirty="0" smtClean="0">
              <a:latin typeface="Cambria" panose="02040503050406030204" pitchFamily="18" charset="0"/>
              <a:ea typeface="Cambria" panose="02040503050406030204" pitchFamily="18" charset="0"/>
            </a:endParaRPr>
          </a:p>
          <a:p>
            <a:pPr marL="342900" indent="-342900">
              <a:buClr>
                <a:schemeClr val="tx1"/>
              </a:buClr>
              <a:buSzPct val="80000"/>
              <a:buFont typeface="Wingdings" pitchFamily="2" charset="2"/>
              <a:buChar char="Ø"/>
              <a:tabLst>
                <a:tab pos="457200" algn="l"/>
              </a:tabLst>
            </a:pPr>
            <a:r>
              <a:rPr lang="en-US" sz="2400" b="1" dirty="0" smtClean="0">
                <a:latin typeface="Cambria" panose="02040503050406030204" pitchFamily="18" charset="0"/>
                <a:ea typeface="Cambria" panose="02040503050406030204" pitchFamily="18" charset="0"/>
              </a:rPr>
              <a:t>The </a:t>
            </a:r>
            <a:r>
              <a:rPr lang="en-US" sz="2400" b="1" u="sng" dirty="0">
                <a:latin typeface="Cambria" panose="02040503050406030204" pitchFamily="18" charset="0"/>
                <a:ea typeface="Cambria" panose="02040503050406030204" pitchFamily="18" charset="0"/>
              </a:rPr>
              <a:t>fourth</a:t>
            </a:r>
            <a:r>
              <a:rPr lang="en-US" sz="2400" b="1" dirty="0">
                <a:latin typeface="Cambria" panose="02040503050406030204" pitchFamily="18" charset="0"/>
                <a:ea typeface="Cambria" panose="02040503050406030204" pitchFamily="18" charset="0"/>
              </a:rPr>
              <a:t> blind man feeling around a massive, rough skinned leg, deduces that the elephant actually resembles a tree</a:t>
            </a:r>
            <a:r>
              <a:rPr lang="en-US" sz="2400" b="1" dirty="0" smtClean="0">
                <a:latin typeface="Cambria" panose="02040503050406030204" pitchFamily="18" charset="0"/>
                <a:ea typeface="Cambria" panose="02040503050406030204" pitchFamily="18" charset="0"/>
              </a:rPr>
              <a:t>. </a:t>
            </a:r>
          </a:p>
          <a:p>
            <a:pPr>
              <a:buClr>
                <a:schemeClr val="tx1"/>
              </a:buClr>
              <a:buSzPct val="80000"/>
              <a:buFont typeface="Wingdings" pitchFamily="2" charset="2"/>
              <a:buChar char="Ø"/>
              <a:tabLst>
                <a:tab pos="457200" algn="l"/>
              </a:tabLst>
            </a:pPr>
            <a:endParaRPr lang="en-US" sz="1000" b="1" dirty="0" smtClean="0">
              <a:latin typeface="Cambria" panose="02040503050406030204" pitchFamily="18" charset="0"/>
              <a:ea typeface="Cambria" panose="02040503050406030204" pitchFamily="18" charset="0"/>
            </a:endParaRPr>
          </a:p>
          <a:p>
            <a:pPr marL="342900" indent="-342900">
              <a:buClr>
                <a:schemeClr val="tx1"/>
              </a:buClr>
              <a:buSzPct val="80000"/>
              <a:buFont typeface="Wingdings" pitchFamily="2" charset="2"/>
              <a:buChar char="Ø"/>
              <a:tabLst>
                <a:tab pos="457200" algn="l"/>
              </a:tabLst>
            </a:pPr>
            <a:r>
              <a:rPr lang="en-US" sz="2400" b="1" dirty="0">
                <a:latin typeface="Cambria" panose="02040503050406030204" pitchFamily="18" charset="0"/>
                <a:ea typeface="Cambria" panose="02040503050406030204" pitchFamily="18" charset="0"/>
              </a:rPr>
              <a:t>The </a:t>
            </a:r>
            <a:r>
              <a:rPr lang="en-US" sz="2400" b="1" u="sng" dirty="0">
                <a:latin typeface="Cambria" panose="02040503050406030204" pitchFamily="18" charset="0"/>
                <a:ea typeface="Cambria" panose="02040503050406030204" pitchFamily="18" charset="0"/>
              </a:rPr>
              <a:t>fifth</a:t>
            </a:r>
            <a:r>
              <a:rPr lang="en-US" sz="2400" b="1" dirty="0">
                <a:latin typeface="Cambria" panose="02040503050406030204" pitchFamily="18" charset="0"/>
                <a:ea typeface="Cambria" panose="02040503050406030204" pitchFamily="18" charset="0"/>
              </a:rPr>
              <a:t> blind man examining the elephant’s floppy ears, compares the animal to a waving fan. </a:t>
            </a:r>
            <a:endParaRPr lang="en-US" sz="2400" b="1" dirty="0" smtClean="0">
              <a:latin typeface="Cambria" panose="02040503050406030204" pitchFamily="18" charset="0"/>
              <a:ea typeface="Cambria" panose="02040503050406030204" pitchFamily="18" charset="0"/>
            </a:endParaRPr>
          </a:p>
          <a:p>
            <a:pPr>
              <a:buClr>
                <a:schemeClr val="tx1"/>
              </a:buClr>
              <a:buSzPct val="80000"/>
              <a:buFont typeface="Wingdings" pitchFamily="2" charset="2"/>
              <a:buChar char="Ø"/>
              <a:tabLst>
                <a:tab pos="457200" algn="l"/>
              </a:tabLst>
            </a:pPr>
            <a:endParaRPr lang="en-US" sz="1000" b="1" dirty="0" smtClean="0">
              <a:latin typeface="Cambria" panose="02040503050406030204" pitchFamily="18" charset="0"/>
              <a:ea typeface="Cambria" panose="02040503050406030204" pitchFamily="18" charset="0"/>
            </a:endParaRPr>
          </a:p>
          <a:p>
            <a:pPr marL="342900" indent="-342900">
              <a:buClr>
                <a:schemeClr val="tx1"/>
              </a:buClr>
              <a:buSzPct val="80000"/>
              <a:buFont typeface="Wingdings" pitchFamily="2" charset="2"/>
              <a:buChar char="Ø"/>
              <a:tabLst>
                <a:tab pos="457200" algn="l"/>
              </a:tabLst>
            </a:pPr>
            <a:r>
              <a:rPr lang="en-US" sz="2400" b="1" dirty="0">
                <a:latin typeface="Cambria" panose="02040503050406030204" pitchFamily="18" charset="0"/>
                <a:ea typeface="Cambria" panose="02040503050406030204" pitchFamily="18" charset="0"/>
              </a:rPr>
              <a:t>The </a:t>
            </a:r>
            <a:r>
              <a:rPr lang="en-US" sz="2400" b="1" u="sng" dirty="0">
                <a:latin typeface="Cambria" panose="02040503050406030204" pitchFamily="18" charset="0"/>
                <a:ea typeface="Cambria" panose="02040503050406030204" pitchFamily="18" charset="0"/>
              </a:rPr>
              <a:t>sixth</a:t>
            </a:r>
            <a:r>
              <a:rPr lang="en-US" sz="2400" b="1" dirty="0">
                <a:latin typeface="Cambria" panose="02040503050406030204" pitchFamily="18" charset="0"/>
                <a:ea typeface="Cambria" panose="02040503050406030204" pitchFamily="18" charset="0"/>
              </a:rPr>
              <a:t> blind man, seizing the creature’s swinging tail, concludes that the elephant is like a rope. </a:t>
            </a:r>
            <a:endParaRPr lang="en-US" sz="1000" b="1" dirty="0" smtClean="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228600" y="76200"/>
            <a:ext cx="868680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 </a:t>
            </a:r>
            <a:r>
              <a:rPr lang="en-US" sz="32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11838" y="28575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377924167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wipe(left)">
                                      <p:cBhvr>
                                        <p:cTn id="22" dur="1000"/>
                                        <p:tgtEl>
                                          <p:spTgt spid="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animEffect transition="in" filter="wipe(left)">
                                      <p:cBhvr>
                                        <p:cTn id="27" dur="1000"/>
                                        <p:tgtEl>
                                          <p:spTgt spid="8">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10" end="10"/>
                                            </p:txEl>
                                          </p:spTgt>
                                        </p:tgtEl>
                                        <p:attrNameLst>
                                          <p:attrName>style.visibility</p:attrName>
                                        </p:attrNameLst>
                                      </p:cBhvr>
                                      <p:to>
                                        <p:strVal val="visible"/>
                                      </p:to>
                                    </p:set>
                                    <p:animEffect transition="in" filter="wipe(left)">
                                      <p:cBhvr>
                                        <p:cTn id="32" dur="10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76200"/>
            <a:ext cx="859536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4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Prophecy and tongues today?</a:t>
            </a: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39365" y="1066799"/>
            <a:ext cx="8526780" cy="5449184"/>
          </a:xfrm>
          <a:prstGeom prst="rect">
            <a:avLst/>
          </a:prstGeom>
          <a:noFill/>
          <a:effectLst/>
        </p:spPr>
        <p:txBody>
          <a:bodyPr wrap="square" rtlCol="0">
            <a:spAutoFit/>
          </a:bodyPr>
          <a:lstStyle/>
          <a:p>
            <a:pPr indent="457200">
              <a:tabLst>
                <a:tab pos="457200" algn="l"/>
              </a:tabLst>
            </a:pP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Second</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we don’t all need to agree on the issue of spiritual gifts.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Some believe God regularly heals today in response to prayers.  Others believe healings are rare.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Some believe God speaks through visions and dreams, even to unbeliever on the mission field. Others believe these experiences were limited to the first century.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Some believe speaking in tongues today is a valuable prayer language.  Others think it passed away in the first century.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Nevertheless, Christians can still enjoy unity and fellowship over the essential of the </a:t>
            </a:r>
            <a:r>
              <a:rPr lang="en-US" sz="2370" b="1" u="sng" dirty="0" smtClean="0">
                <a:latin typeface="Cambria" panose="02040503050406030204" pitchFamily="18" charset="0"/>
                <a:ea typeface="Cambria" panose="02040503050406030204" pitchFamily="18" charset="0"/>
              </a:rPr>
              <a:t>faith</a:t>
            </a:r>
            <a:r>
              <a:rPr lang="en-US" sz="2370" b="1" dirty="0" smtClean="0">
                <a:latin typeface="Cambria" panose="02040503050406030204" pitchFamily="18" charset="0"/>
                <a:ea typeface="Cambria" panose="02040503050406030204" pitchFamily="18" charset="0"/>
              </a:rPr>
              <a:t> without agreeing  on all the details of disputed issues. </a:t>
            </a:r>
            <a:endParaRPr lang="en-US" sz="10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7731551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wipe(left)">
                                      <p:cBhvr>
                                        <p:cTn id="27"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76200"/>
            <a:ext cx="859536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4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Prophecy and tongues today?</a:t>
            </a: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39365" y="1066799"/>
            <a:ext cx="8526780" cy="4047262"/>
          </a:xfrm>
          <a:prstGeom prst="rect">
            <a:avLst/>
          </a:prstGeom>
          <a:noFill/>
          <a:effectLst/>
        </p:spPr>
        <p:txBody>
          <a:bodyPr wrap="square" rtlCol="0">
            <a:spAutoFit/>
          </a:bodyPr>
          <a:lstStyle/>
          <a:p>
            <a:pPr indent="457200">
              <a:tabLst>
                <a:tab pos="457200" algn="l"/>
              </a:tabLst>
            </a:pPr>
            <a:r>
              <a:rPr lang="en-US" sz="2370" b="1" dirty="0" smtClean="0">
                <a:latin typeface="Cambria" panose="02040503050406030204" pitchFamily="18" charset="0"/>
                <a:ea typeface="Cambria" panose="02040503050406030204" pitchFamily="18" charset="0"/>
              </a:rPr>
              <a:t>All true Christians embrace the core doctrines, like the Trinity, the deity and humanity of Christ, His atoning death and miraculous resurrection, and salvation by grace alone through faith alone in Christ alone.</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Sometimes, in the midst of controversial issues, we all need to step back, take a deep breath, and remind ourselves that we are all united around vital doctrines that mark us as true Christians.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We don’t need to see eye-to-eye on every nonessential matter. </a:t>
            </a:r>
            <a:endParaRPr lang="en-US" sz="10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8070461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228600" y="152400"/>
            <a:ext cx="8686800" cy="6553200"/>
          </a:xfrm>
          <a:prstGeom prst="rect">
            <a:avLst/>
          </a:prstGeom>
          <a:ln>
            <a:noFill/>
          </a:ln>
          <a:effectLst>
            <a:outerShdw blurRad="190500" algn="tl" rotWithShape="0">
              <a:srgbClr val="000000">
                <a:alpha val="70000"/>
              </a:srgbClr>
            </a:outerShdw>
          </a:effectLst>
        </p:spPr>
      </p:pic>
      <p:pic>
        <p:nvPicPr>
          <p:cNvPr id="4" name="Picture 3" descr="https://i0.wp.com/www.ldsdaily.com/wp-content/uploads/2016/04/Check-Out-These-Six-Stunning-Digital-Paintings-of-Jesus-Christ.jpg?resize=768%2C384&amp;ssl=1"/>
          <p:cNvPicPr/>
          <p:nvPr/>
        </p:nvPicPr>
        <p:blipFill>
          <a:blip r:embed="rId3" cstate="print"/>
          <a:srcRect l="42308"/>
          <a:stretch>
            <a:fillRect/>
          </a:stretch>
        </p:blipFill>
        <p:spPr bwMode="auto">
          <a:xfrm>
            <a:off x="1028700" y="304800"/>
            <a:ext cx="7239000" cy="6248400"/>
          </a:xfrm>
          <a:prstGeom prst="rect">
            <a:avLst/>
          </a:prstGeom>
          <a:ln>
            <a:noFill/>
          </a:ln>
          <a:effectLst>
            <a:outerShdw blurRad="190500" algn="tl" rotWithShape="0">
              <a:srgbClr val="000000">
                <a:alpha val="70000"/>
              </a:srgbClr>
            </a:outerShdw>
          </a:effectLst>
        </p:spPr>
      </p:pic>
      <p:sp>
        <p:nvSpPr>
          <p:cNvPr id="5" name="TextBox 4"/>
          <p:cNvSpPr txBox="1"/>
          <p:nvPr/>
        </p:nvSpPr>
        <p:spPr>
          <a:xfrm>
            <a:off x="1219200" y="5486400"/>
            <a:ext cx="6858000" cy="584775"/>
          </a:xfrm>
          <a:prstGeom prst="rect">
            <a:avLst/>
          </a:prstGeom>
          <a:noFill/>
        </p:spPr>
        <p:txBody>
          <a:bodyPr wrap="square" rtlCol="0">
            <a:spAutoFit/>
          </a:bodyPr>
          <a:lstStyle/>
          <a:p>
            <a:pPr algn="ctr"/>
            <a:r>
              <a:rPr lang="en-US" sz="3200" b="1" dirty="0" smtClean="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rPr>
              <a:t>An Answer to Charismatic Confusion</a:t>
            </a:r>
            <a:endParaRPr lang="en-US" sz="3200" b="1" dirty="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diamond(out)">
                                      <p:cBhvr>
                                        <p:cTn id="11" dur="2000"/>
                                        <p:tgtEl>
                                          <p:spTgt spid="4"/>
                                        </p:tgtEl>
                                      </p:cBhvr>
                                    </p:animEffect>
                                  </p:childTnLst>
                                </p:cTn>
                              </p:par>
                            </p:childTnLst>
                          </p:cTn>
                        </p:par>
                        <p:par>
                          <p:cTn id="12" fill="hold">
                            <p:stCondLst>
                              <p:cond delay="6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0"/>
            <a:ext cx="8534400" cy="646331"/>
          </a:xfrm>
          <a:prstGeom prst="rect">
            <a:avLst/>
          </a:prstGeom>
          <a:solidFill>
            <a:srgbClr val="00B0F0"/>
          </a:solidFill>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08 November 2023</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First Corinthians</a:t>
            </a:r>
            <a:endParaRPr lang="en-US" sz="3000" b="1"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133600"/>
            <a:ext cx="8534400" cy="3631763"/>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FF0000"/>
                </a:solidFill>
                <a:latin typeface="Britannic Bold" pitchFamily="34" charset="0"/>
              </a:rPr>
              <a:t>	</a:t>
            </a:r>
            <a:r>
              <a:rPr lang="en-US" sz="3000" b="1" dirty="0" smtClean="0">
                <a:solidFill>
                  <a:srgbClr val="FF0000"/>
                </a:solidFill>
                <a:latin typeface="Britannic Bold" pitchFamily="34" charset="0"/>
              </a:rPr>
              <a:t>Before next class, read the below chapters in the </a:t>
            </a:r>
            <a:r>
              <a:rPr lang="en-US" sz="3000" b="1" dirty="0" err="1" smtClean="0">
                <a:solidFill>
                  <a:srgbClr val="FF0000"/>
                </a:solidFill>
                <a:latin typeface="Britannic Bold" pitchFamily="34" charset="0"/>
              </a:rPr>
              <a:t>NKJV</a:t>
            </a:r>
            <a:r>
              <a:rPr lang="en-US" sz="3000" b="1" dirty="0" smtClean="0">
                <a:solidFill>
                  <a:srgbClr val="FF0000"/>
                </a:solidFill>
                <a:latin typeface="Britannic Bold" pitchFamily="34" charset="0"/>
              </a:rPr>
              <a:t> and in one other versions of the Bible, i.e., </a:t>
            </a:r>
            <a:r>
              <a:rPr lang="en-US" sz="3000" b="1" dirty="0" err="1" smtClean="0">
                <a:solidFill>
                  <a:srgbClr val="FF0000"/>
                </a:solidFill>
                <a:latin typeface="Britannic Bold" pitchFamily="34" charset="0"/>
              </a:rPr>
              <a:t>KJV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NRSV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NIV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CEV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etc</a:t>
            </a:r>
            <a:r>
              <a:rPr lang="en-US" sz="3000" b="1" dirty="0" smtClean="0">
                <a:solidFill>
                  <a:srgbClr val="FF0000"/>
                </a:solidFill>
                <a:latin typeface="Britannic Bold" pitchFamily="34" charset="0"/>
              </a:rPr>
              <a:t> …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Chapter 15:1 – 11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“The Most Important Point of All” </a:t>
            </a:r>
            <a:endParaRPr lang="en-US" sz="2800" b="1" dirty="0">
              <a:solidFill>
                <a:prstClr val="black"/>
              </a:solidFill>
              <a:latin typeface="Cambria" pitchFamily="18" charset="0"/>
            </a:endParaRPr>
          </a:p>
          <a:p>
            <a:pPr marL="457200" algn="ctr">
              <a:spcAft>
                <a:spcPts val="2400"/>
              </a:spcAft>
            </a:pPr>
            <a:r>
              <a:rPr lang="en-US" sz="3600" b="1" dirty="0" smtClean="0">
                <a:solidFill>
                  <a:prstClr val="black"/>
                </a:solidFill>
                <a:effectLst>
                  <a:outerShdw blurRad="38100" dist="38100" dir="2700000" algn="tl">
                    <a:srgbClr val="000000">
                      <a:alpha val="43137"/>
                    </a:srgbClr>
                  </a:outerShdw>
                </a:effectLst>
                <a:latin typeface="Cambria" pitchFamily="18" charset="0"/>
              </a:rPr>
              <a:t>  </a:t>
            </a:r>
            <a:endParaRPr lang="en-US" sz="28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31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41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51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990600"/>
            <a:ext cx="8763000" cy="5724644"/>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The poem concludes this comical portrayal of their failed investigations with these words: </a:t>
            </a:r>
          </a:p>
          <a:p>
            <a:pPr>
              <a:tabLst>
                <a:tab pos="457200" algn="l"/>
              </a:tabLst>
            </a:pPr>
            <a:endParaRPr lang="en-US" sz="1000" b="1" dirty="0" smtClean="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And so these men of </a:t>
            </a:r>
            <a:r>
              <a:rPr lang="en-US" sz="2400" b="1" dirty="0" err="1" smtClean="0">
                <a:latin typeface="Cambria" panose="02040503050406030204" pitchFamily="18" charset="0"/>
                <a:ea typeface="Cambria" panose="02040503050406030204" pitchFamily="18" charset="0"/>
              </a:rPr>
              <a:t>Indostan</a:t>
            </a:r>
            <a:r>
              <a:rPr lang="en-US" sz="2400" b="1" dirty="0" smtClean="0">
                <a:latin typeface="Cambria" panose="02040503050406030204" pitchFamily="18" charset="0"/>
                <a:ea typeface="Cambria" panose="02040503050406030204" pitchFamily="18" charset="0"/>
              </a:rPr>
              <a:t>                                          	Disputed loud and long,          	                                                         	Each in his own opinion                                                              	Exceeding stiff and strong,               	                                                         	Though each was partly in the right,                                                     	And all were in the wrong!</a:t>
            </a:r>
          </a:p>
          <a:p>
            <a:pPr>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As we prepare to wade through Paul’s argument concerning the proper function of spiritual gifts – especially the question of the gift of tongues – we need to understand all its individual parts in light the whole.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Remember, this </a:t>
            </a:r>
            <a:r>
              <a:rPr lang="en-US" sz="2400" b="1" dirty="0">
                <a:latin typeface="Cambria" panose="02040503050406030204" pitchFamily="18" charset="0"/>
                <a:ea typeface="Cambria" panose="02040503050406030204" pitchFamily="18" charset="0"/>
              </a:rPr>
              <a:t>is always true of our interpretation of </a:t>
            </a:r>
            <a:r>
              <a:rPr lang="en-US" sz="2400" b="1" dirty="0" smtClean="0">
                <a:latin typeface="Cambria" panose="02040503050406030204" pitchFamily="18" charset="0"/>
                <a:ea typeface="Cambria" panose="02040503050406030204" pitchFamily="18" charset="0"/>
              </a:rPr>
              <a:t>scripture. </a:t>
            </a:r>
            <a:endParaRPr lang="en-US" sz="1000" b="1" dirty="0" smtClean="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228600" y="76200"/>
            <a:ext cx="868680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 </a:t>
            </a:r>
            <a:r>
              <a:rPr lang="en-US" sz="32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11838" y="28575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334924497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wipe(left)">
                                      <p:cBhvr>
                                        <p:cTn id="22" dur="1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990600"/>
            <a:ext cx="8763000" cy="6093976"/>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 And it becomes </a:t>
            </a:r>
            <a:r>
              <a:rPr lang="en-US" sz="2400" b="1" dirty="0">
                <a:latin typeface="Cambria" panose="02040503050406030204" pitchFamily="18" charset="0"/>
                <a:ea typeface="Cambria" panose="02040503050406030204" pitchFamily="18" charset="0"/>
              </a:rPr>
              <a:t>especially</a:t>
            </a:r>
            <a:r>
              <a:rPr lang="en-US" sz="2400" b="1" dirty="0" smtClean="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vital when we tackle </a:t>
            </a:r>
            <a:r>
              <a:rPr lang="en-US" sz="2400" b="1" dirty="0" smtClean="0">
                <a:latin typeface="Cambria" panose="02040503050406030204" pitchFamily="18" charset="0"/>
                <a:ea typeface="Cambria" panose="02040503050406030204" pitchFamily="18" charset="0"/>
              </a:rPr>
              <a:t>controversial issues disputed </a:t>
            </a:r>
            <a:r>
              <a:rPr lang="en-US" sz="2400" b="1" i="1" dirty="0">
                <a:latin typeface="Cambria" panose="02040503050406030204" pitchFamily="18" charset="0"/>
                <a:ea typeface="Cambria" panose="02040503050406030204" pitchFamily="18" charset="0"/>
              </a:rPr>
              <a:t>“</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loud and long,</a:t>
            </a:r>
            <a:r>
              <a:rPr lang="en-US" sz="2400" b="1" i="1" dirty="0">
                <a:latin typeface="Cambria" panose="02040503050406030204" pitchFamily="18" charset="0"/>
                <a:ea typeface="Cambria" panose="02040503050406030204" pitchFamily="18" charset="0"/>
              </a:rPr>
              <a:t>”</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by numerous voices, all holding their opinions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exceeding stiff and strong</a:t>
            </a:r>
            <a:r>
              <a:rPr lang="en-US" sz="2400" b="1" i="1" dirty="0" smtClean="0">
                <a:latin typeface="Cambria" panose="02040503050406030204" pitchFamily="18" charset="0"/>
                <a:ea typeface="Cambria" panose="02040503050406030204" pitchFamily="18" charset="0"/>
              </a:rPr>
              <a:t>.”</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While some Commentators on scripture simply ignore this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elephant in the room</a:t>
            </a:r>
            <a:r>
              <a:rPr lang="en-US" sz="2400" b="1" i="1" dirty="0" smtClean="0">
                <a:latin typeface="Cambria" panose="02040503050406030204" pitchFamily="18" charset="0"/>
                <a:ea typeface="Cambria" panose="02040503050406030204" pitchFamily="18" charset="0"/>
              </a:rPr>
              <a:t>.”</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Paul sorts through the Corinthians charismatic confusion, so we can address the issues he raised with honesty, objectivity, fairness, and balance.  Sincerely seeking truth!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While still asking questions like:</a:t>
            </a:r>
          </a:p>
          <a:p>
            <a:pPr>
              <a:tabLst>
                <a:tab pos="457200" algn="l"/>
              </a:tabLst>
            </a:pPr>
            <a:endParaRPr lang="en-US" sz="1000" b="1" dirty="0" smtClean="0">
              <a:latin typeface="Cambria" panose="02040503050406030204" pitchFamily="18" charset="0"/>
              <a:ea typeface="Cambria" panose="02040503050406030204" pitchFamily="18" charset="0"/>
            </a:endParaRPr>
          </a:p>
          <a:p>
            <a:pPr marL="968375" indent="-457200">
              <a:buSzPct val="80000"/>
              <a:buFont typeface="Wingdings" panose="05000000000000000000" pitchFamily="2" charset="2"/>
              <a:buChar char="Ø"/>
              <a:tabLst>
                <a:tab pos="457200" algn="l"/>
              </a:tabLst>
            </a:pPr>
            <a:r>
              <a:rPr lang="en-US" sz="2400" b="1" dirty="0" smtClean="0">
                <a:latin typeface="Cambria" panose="02040503050406030204" pitchFamily="18" charset="0"/>
                <a:ea typeface="Cambria" panose="02040503050406030204" pitchFamily="18" charset="0"/>
              </a:rPr>
              <a:t>How important is the gift of speaking in tongues?</a:t>
            </a:r>
          </a:p>
          <a:p>
            <a:pPr marL="968375" indent="-457200">
              <a:buSzPct val="80000"/>
              <a:buFont typeface="Wingdings" panose="05000000000000000000" pitchFamily="2" charset="2"/>
              <a:buChar char="Ø"/>
              <a:tabLst>
                <a:tab pos="457200" algn="l"/>
              </a:tabLst>
            </a:pPr>
            <a:r>
              <a:rPr lang="en-US" sz="2400" b="1" dirty="0" smtClean="0">
                <a:latin typeface="Cambria" panose="02040503050406030204" pitchFamily="18" charset="0"/>
                <a:ea typeface="Cambria" panose="02040503050406030204" pitchFamily="18" charset="0"/>
              </a:rPr>
              <a:t>Should we strive to speak in tongues?</a:t>
            </a:r>
          </a:p>
          <a:p>
            <a:pPr marL="968375" indent="-457200">
              <a:buSzPct val="80000"/>
              <a:buFont typeface="Wingdings" panose="05000000000000000000" pitchFamily="2" charset="2"/>
              <a:buChar char="Ø"/>
              <a:tabLst>
                <a:tab pos="457200" algn="l"/>
              </a:tabLst>
            </a:pPr>
            <a:r>
              <a:rPr lang="en-US" sz="2400" b="1" dirty="0" smtClean="0">
                <a:latin typeface="Cambria" panose="02040503050406030204" pitchFamily="18" charset="0"/>
                <a:ea typeface="Cambria" panose="02040503050406030204" pitchFamily="18" charset="0"/>
              </a:rPr>
              <a:t>Does the gift of tongues belong in our church?</a:t>
            </a:r>
          </a:p>
          <a:p>
            <a:pPr marL="968375" indent="-457200">
              <a:buSzPct val="80000"/>
              <a:buFont typeface="Wingdings" panose="05000000000000000000" pitchFamily="2" charset="2"/>
              <a:buChar char="Ø"/>
              <a:tabLst>
                <a:tab pos="457200" algn="l"/>
              </a:tabLst>
            </a:pPr>
            <a:r>
              <a:rPr lang="en-US" sz="2400" b="1" dirty="0" smtClean="0">
                <a:latin typeface="Cambria" panose="02040503050406030204" pitchFamily="18" charset="0"/>
                <a:ea typeface="Cambria" panose="02040503050406030204" pitchFamily="18" charset="0"/>
              </a:rPr>
              <a:t>Is its really a spiritual gift, or simply an ecstatic emotional high? </a:t>
            </a:r>
            <a:endParaRPr lang="en-US" sz="1000" b="1" dirty="0" smtClean="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228600" y="76200"/>
            <a:ext cx="868680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 </a:t>
            </a:r>
            <a:r>
              <a:rPr lang="en-US" sz="32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11838" y="28575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393069310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wipe(left)">
                                      <p:cBhvr>
                                        <p:cTn id="22" dur="1000"/>
                                        <p:tgtEl>
                                          <p:spTgt spid="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animEffect transition="in" filter="wipe(left)">
                                      <p:cBhvr>
                                        <p:cTn id="27" dur="1000"/>
                                        <p:tgtEl>
                                          <p:spTgt spid="8">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9" end="9"/>
                                            </p:txEl>
                                          </p:spTgt>
                                        </p:tgtEl>
                                        <p:attrNameLst>
                                          <p:attrName>style.visibility</p:attrName>
                                        </p:attrNameLst>
                                      </p:cBhvr>
                                      <p:to>
                                        <p:strVal val="visible"/>
                                      </p:to>
                                    </p:set>
                                    <p:animEffect transition="in" filter="wipe(left)">
                                      <p:cBhvr>
                                        <p:cTn id="32" dur="1000"/>
                                        <p:tgtEl>
                                          <p:spTgt spid="8">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
                                            <p:txEl>
                                              <p:pRg st="10" end="10"/>
                                            </p:txEl>
                                          </p:spTgt>
                                        </p:tgtEl>
                                        <p:attrNameLst>
                                          <p:attrName>style.visibility</p:attrName>
                                        </p:attrNameLst>
                                      </p:cBhvr>
                                      <p:to>
                                        <p:strVal val="visible"/>
                                      </p:to>
                                    </p:set>
                                    <p:animEffect transition="in" filter="wipe(left)">
                                      <p:cBhvr>
                                        <p:cTn id="37" dur="1000"/>
                                        <p:tgtEl>
                                          <p:spTgt spid="8">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8">
                                            <p:txEl>
                                              <p:pRg st="11" end="11"/>
                                            </p:txEl>
                                          </p:spTgt>
                                        </p:tgtEl>
                                        <p:attrNameLst>
                                          <p:attrName>style.visibility</p:attrName>
                                        </p:attrNameLst>
                                      </p:cBhvr>
                                      <p:to>
                                        <p:strVal val="visible"/>
                                      </p:to>
                                    </p:set>
                                    <p:animEffect transition="in" filter="wipe(left)">
                                      <p:cBhvr>
                                        <p:cTn id="42" dur="1000"/>
                                        <p:tgtEl>
                                          <p:spTgt spid="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990600"/>
            <a:ext cx="8686800" cy="5724644"/>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 In this </a:t>
            </a:r>
            <a:r>
              <a:rPr lang="en-US" sz="2400" b="1" dirty="0">
                <a:latin typeface="Cambria" panose="02040503050406030204" pitchFamily="18" charset="0"/>
                <a:ea typeface="Cambria" panose="02040503050406030204" pitchFamily="18" charset="0"/>
              </a:rPr>
              <a:t>14</a:t>
            </a:r>
            <a:r>
              <a:rPr lang="en-US" sz="2400" b="1" baseline="30000" dirty="0">
                <a:latin typeface="Cambria" panose="02040503050406030204" pitchFamily="18" charset="0"/>
                <a:ea typeface="Cambria" panose="02040503050406030204" pitchFamily="18" charset="0"/>
              </a:rPr>
              <a:t>th</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chapter, Paul provides several helpful principles and guidelines on the value and role of the gift      of speaking in tongues in the first century church.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say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the goal is to understand the parts in light of the whole, so we will review all </a:t>
            </a:r>
            <a:r>
              <a:rPr lang="en-US" sz="2400" b="1" u="sng" dirty="0" smtClean="0">
                <a:latin typeface="Cambria" panose="02040503050406030204" pitchFamily="18" charset="0"/>
                <a:ea typeface="Cambria" panose="02040503050406030204" pitchFamily="18" charset="0"/>
              </a:rPr>
              <a:t>forty verse </a:t>
            </a:r>
            <a:r>
              <a:rPr lang="en-US" sz="2400" b="1" dirty="0" smtClean="0">
                <a:latin typeface="Cambria" panose="02040503050406030204" pitchFamily="18" charset="0"/>
                <a:ea typeface="Cambria" panose="02040503050406030204" pitchFamily="18" charset="0"/>
              </a:rPr>
              <a:t>in one broad sweep.  This way we can avoid the common error of taking individual verses of scripture out of context and wrongly concluding that our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elephant</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is actually a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snake</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spear</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or a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rope</a:t>
            </a:r>
            <a:r>
              <a:rPr lang="en-US" sz="2400" b="1" i="1" dirty="0" smtClean="0">
                <a:latin typeface="Cambria" panose="02040503050406030204" pitchFamily="18" charset="0"/>
                <a:ea typeface="Cambria" panose="02040503050406030204" pitchFamily="18" charset="0"/>
              </a:rPr>
              <a:t>.”</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Then, to help us consider the whole picture, he offers two introductory remarks:</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First </a:t>
            </a:r>
            <a:r>
              <a:rPr lang="en-US" sz="2400" b="1" dirty="0" smtClean="0">
                <a:latin typeface="Cambria" panose="02040503050406030204" pitchFamily="18" charset="0"/>
                <a:ea typeface="Cambria" panose="02040503050406030204" pitchFamily="18" charset="0"/>
              </a:rPr>
              <a:t>… we are studying 1 Corinthians 14, not the book of  tongues, so we need to let Paul’s words put this issue into the  proper perspective. 	</a:t>
            </a:r>
            <a:endParaRPr lang="en-US" sz="1000" b="1" dirty="0" smtClean="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228600" y="76200"/>
            <a:ext cx="868680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 </a:t>
            </a:r>
            <a:r>
              <a:rPr lang="en-US" sz="32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11838" y="28575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43929204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wipe(left)">
                                      <p:cBhvr>
                                        <p:cTn id="22" dur="1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990600"/>
            <a:ext cx="8763000" cy="5724644"/>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Second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the main subject of 1 Corinthians 12 – 14, is spiritual gifts as a whole; it is not restricted to the single subject of speaking in tongues.</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Paul emphasizes the gift of speaking in tongue in chapter 14, not because of it special importance among the spiritual gifts, but because the Corinthians had taken it to improper extremes.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Knowing that the Corinthians had been abusing this gift in particular, Paul spends time on this subject not to exalt it, but to show its relative unimportance in relation to other gifts.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With a proper perspective on the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elephant in the room</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we can begin working our way through chapter 14 carefully and cautiously, understanding what Paul wrote, not what we wish he had written. </a:t>
            </a:r>
            <a:endParaRPr lang="en-US" sz="1000" b="1" dirty="0" smtClean="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228600" y="76200"/>
            <a:ext cx="868680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 </a:t>
            </a:r>
            <a:r>
              <a:rPr lang="en-US" sz="32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11838" y="28575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29088583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wipe(left)">
                                      <p:cBhvr>
                                        <p:cTn id="22" dur="1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53874</TotalTime>
  <Words>3570</Words>
  <Application>Microsoft Office PowerPoint</Application>
  <PresentationFormat>On-screen Show (4:3)</PresentationFormat>
  <Paragraphs>378</Paragraphs>
  <Slides>53</Slides>
  <Notes>50</Notes>
  <HiddenSlides>0</HiddenSlides>
  <MMClips>0</MMClips>
  <ScaleCrop>false</ScaleCrop>
  <HeadingPairs>
    <vt:vector size="4" baseType="variant">
      <vt:variant>
        <vt:lpstr>Theme</vt:lpstr>
      </vt:variant>
      <vt:variant>
        <vt:i4>2</vt:i4>
      </vt:variant>
      <vt:variant>
        <vt:lpstr>Slide Titles</vt:lpstr>
      </vt:variant>
      <vt:variant>
        <vt:i4>53</vt:i4>
      </vt:variant>
    </vt:vector>
  </HeadingPairs>
  <TitlesOfParts>
    <vt:vector size="55" baseType="lpstr">
      <vt:lpstr>Trek</vt:lpstr>
      <vt:lpstr>1_Trek</vt:lpstr>
      <vt:lpstr>Slide 1</vt:lpstr>
      <vt:lpstr>1 Corinthians Introduction</vt:lpstr>
      <vt:lpstr>Slide 3</vt:lpstr>
      <vt:lpstr>1 Corinthians - Lesson Overview</vt:lpstr>
      <vt:lpstr>1 Corinthians - Lesson Overview</vt:lpstr>
      <vt:lpstr>1 Corinthians - Lesson Overview</vt:lpstr>
      <vt:lpstr>1 Corinthians - Lesson Overview</vt:lpstr>
      <vt:lpstr>1 Corinthians - Lesson Overview</vt:lpstr>
      <vt:lpstr>1 Corinthians - Lesson Overview</vt:lpstr>
      <vt:lpstr>1 Corinthians 14:1</vt:lpstr>
      <vt:lpstr>1 Corinthians 14:1</vt:lpstr>
      <vt:lpstr>1 Corinthians 14:1</vt:lpstr>
      <vt:lpstr>1 Corinthians 14:1</vt:lpstr>
      <vt:lpstr>1 Corinthians 14:1</vt:lpstr>
      <vt:lpstr>1 Corinthians 14:2-4</vt:lpstr>
      <vt:lpstr>1 Corinthians 14:2-4</vt:lpstr>
      <vt:lpstr>1 Corinthians 14:2-4</vt:lpstr>
      <vt:lpstr>1 Corinthians 14:5-15</vt:lpstr>
      <vt:lpstr>1 Corinthians 14:5-15</vt:lpstr>
      <vt:lpstr>1 Corinthians 14:5-15</vt:lpstr>
      <vt:lpstr>1 Corinthians 14:16-19</vt:lpstr>
      <vt:lpstr>1 Corinthians 14:16-19</vt:lpstr>
      <vt:lpstr>1 Corinthians 14:16-19</vt:lpstr>
      <vt:lpstr>1 Corinthians 14:16-19</vt:lpstr>
      <vt:lpstr>1 Corinthians 14:20-25</vt:lpstr>
      <vt:lpstr>1 Corinthians 14:20-25</vt:lpstr>
      <vt:lpstr>1 Corinthians 14:20-25</vt:lpstr>
      <vt:lpstr>1 Corinthians 14:20-25</vt:lpstr>
      <vt:lpstr>1 Corinthians 14:26-35</vt:lpstr>
      <vt:lpstr>1 Corinthians 14:26-35</vt:lpstr>
      <vt:lpstr>1 Corinthians 14:26-35</vt:lpstr>
      <vt:lpstr>1 Corinthians 14:26-35</vt:lpstr>
      <vt:lpstr>1 Corinthians 14:26-35</vt:lpstr>
      <vt:lpstr>1 Corinthians 14:26-35</vt:lpstr>
      <vt:lpstr>1 Corinthians 14:26-35</vt:lpstr>
      <vt:lpstr>1 Corinthians 14:26-35</vt:lpstr>
      <vt:lpstr>1 Corinthians 14:26-35</vt:lpstr>
      <vt:lpstr>1 Corinthians 14:36-40</vt:lpstr>
      <vt:lpstr>1 Corinthians 14:36-40</vt:lpstr>
      <vt:lpstr>1 Corinthians 14:36-40</vt:lpstr>
      <vt:lpstr>1 Corinthians 14:36-40</vt:lpstr>
      <vt:lpstr>1 Corinthians 14:36-40</vt:lpstr>
      <vt:lpstr>Slide 43</vt:lpstr>
      <vt:lpstr>Application – Prophecy and tongues today?</vt:lpstr>
      <vt:lpstr>Application – Prophecy and tongues today?</vt:lpstr>
      <vt:lpstr>Application – Prophecy and tongues today?</vt:lpstr>
      <vt:lpstr>Application – Prophecy and tongues today?</vt:lpstr>
      <vt:lpstr>Application – Prophecy and tongues today?</vt:lpstr>
      <vt:lpstr>Application – Prophecy and tongues today?</vt:lpstr>
      <vt:lpstr>Application – Prophecy and tongues today?</vt:lpstr>
      <vt:lpstr>Application – Prophecy and tongues today?</vt:lpstr>
      <vt:lpstr>Slide 52</vt:lpstr>
      <vt:lpstr>Slide 53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9688</cp:revision>
  <cp:lastPrinted>2023-05-06T01:46:48Z</cp:lastPrinted>
  <dcterms:created xsi:type="dcterms:W3CDTF">2016-10-08T19:35:00Z</dcterms:created>
  <dcterms:modified xsi:type="dcterms:W3CDTF">2023-11-01T23:05:06Z</dcterms:modified>
</cp:coreProperties>
</file>